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353" r:id="rId3"/>
    <p:sldId id="395" r:id="rId4"/>
    <p:sldId id="355" r:id="rId5"/>
    <p:sldId id="388" r:id="rId6"/>
    <p:sldId id="389" r:id="rId7"/>
    <p:sldId id="560" r:id="rId8"/>
    <p:sldId id="393" r:id="rId9"/>
    <p:sldId id="394" r:id="rId10"/>
    <p:sldId id="369" r:id="rId11"/>
    <p:sldId id="793" r:id="rId12"/>
    <p:sldId id="457" r:id="rId13"/>
    <p:sldId id="458" r:id="rId14"/>
    <p:sldId id="459" r:id="rId15"/>
    <p:sldId id="460" r:id="rId16"/>
    <p:sldId id="474" r:id="rId17"/>
    <p:sldId id="420" r:id="rId18"/>
    <p:sldId id="794" r:id="rId19"/>
    <p:sldId id="363" r:id="rId20"/>
    <p:sldId id="364" r:id="rId21"/>
    <p:sldId id="365" r:id="rId22"/>
    <p:sldId id="366" r:id="rId23"/>
    <p:sldId id="367" r:id="rId24"/>
    <p:sldId id="792" r:id="rId25"/>
    <p:sldId id="258" r:id="rId26"/>
    <p:sldId id="287" r:id="rId27"/>
    <p:sldId id="293" r:id="rId28"/>
    <p:sldId id="279" r:id="rId29"/>
    <p:sldId id="271" r:id="rId30"/>
    <p:sldId id="291" r:id="rId31"/>
    <p:sldId id="295" r:id="rId32"/>
    <p:sldId id="281" r:id="rId33"/>
    <p:sldId id="259" r:id="rId34"/>
    <p:sldId id="282" r:id="rId35"/>
    <p:sldId id="283" r:id="rId36"/>
    <p:sldId id="261" r:id="rId37"/>
    <p:sldId id="267" r:id="rId38"/>
    <p:sldId id="268" r:id="rId39"/>
    <p:sldId id="269" r:id="rId40"/>
    <p:sldId id="260" r:id="rId41"/>
    <p:sldId id="263" r:id="rId42"/>
    <p:sldId id="264" r:id="rId43"/>
    <p:sldId id="273" r:id="rId44"/>
    <p:sldId id="274" r:id="rId45"/>
    <p:sldId id="265" r:id="rId46"/>
    <p:sldId id="296" r:id="rId47"/>
    <p:sldId id="266" r:id="rId48"/>
    <p:sldId id="284" r:id="rId49"/>
    <p:sldId id="270" r:id="rId50"/>
    <p:sldId id="262" r:id="rId51"/>
    <p:sldId id="79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9"/>
    <p:restoredTop sz="94638"/>
  </p:normalViewPr>
  <p:slideViewPr>
    <p:cSldViewPr snapToGrid="0" snapToObjects="1">
      <p:cViewPr varScale="1">
        <p:scale>
          <a:sx n="46" d="100"/>
          <a:sy n="46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D544-D940-7E49-893D-8B3B9C599F2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18C62-1DAC-9B45-B94C-BCDC153C3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0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2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70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11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30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78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19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48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13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07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48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0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33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98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9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1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John—Beginning of new features section--This is where we show the new web site and note that there are new features in all the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2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4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89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John—end of what’s new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0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14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C486-5D44-4421-B0DA-AEAF9A646C6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3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8324E-3B40-C04A-B82A-49B69B3F9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AECA0C-EB40-BF45-9436-EA637DC28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0AF098-A388-D54C-B3E1-568E1579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1070-925D-1E45-88B7-2AEB6059346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993F70-5247-8443-93E8-59BDD22A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C1C7B6-112B-C941-B2C4-A0083C0E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B7B-FC3E-A341-987D-5711AFF98B9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3BBF4F-A762-1340-B5D2-E7FD89F39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7363"/>
            <a:ext cx="8975558" cy="6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6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D981DF-1286-274C-9DA6-759256E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23AE04-1790-5D4C-BC3C-F8267AC0E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A5FAC1-C134-DF40-B7F3-21C99687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1070-925D-1E45-88B7-2AEB6059346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9CDCF-AC08-C042-9312-CF159108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C717F-4E3A-6B48-8F8B-EBB4A6F8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B7B-FC3E-A341-987D-5711AFF9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7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9AE7CB2-9404-C149-AB3D-18863ED41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ED72F2-A7FC-F649-8A47-B2FBCDED1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E61BD5-0162-484D-AC19-349A2C14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1070-925D-1E45-88B7-2AEB6059346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DCD15B-AA8A-C242-A565-C7007C38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535A8B-0CF1-1347-9CF8-D1500CBA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B7B-FC3E-A341-987D-5711AFF9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826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27" y="1028701"/>
            <a:ext cx="7641772" cy="4333875"/>
          </a:xfrm>
        </p:spPr>
        <p:txBody>
          <a:bodyPr/>
          <a:lstStyle>
            <a:lvl1pPr marL="457200" indent="-457200">
              <a:spcBef>
                <a:spcPts val="600"/>
              </a:spcBef>
              <a:defRPr sz="2000"/>
            </a:lvl1pPr>
            <a:lvl2pPr marL="822960" indent="-365760" defTabSz="1188720"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AF2329-036E-4DD6-9BB8-AC8F2A15CC29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2256F-FBAA-5C44-9DA5-9F619A89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AD2318-4147-7A45-A616-8D8491F8F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2D05F2-5137-8145-ACD6-71B7D4EC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1070-925D-1E45-88B7-2AEB6059346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23D930-8A86-084A-8A34-F1F59B15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D860AC-6D29-4045-AB9A-86AAD3A0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B7B-FC3E-A341-987D-5711AFF9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6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046C7-3583-B74C-B6B5-26CF88D7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8BDB8F-6237-AB4C-9588-AFA58E6CC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860821-40BF-614F-9BA1-91C84D228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1070-925D-1E45-88B7-2AEB6059346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F088F-7ED7-364B-B353-96054406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8E1F6D-142A-2342-BEA4-A90456B4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B7B-FC3E-A341-987D-5711AFF9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8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F67DF2-D767-FD43-BA0B-F9E7DD4D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97714-307F-8542-9FDE-05D6DC22E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934A70-0AE6-564B-96EA-1AF71FF73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7B75E5-1939-A445-AB1C-8D46B63A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1070-925D-1E45-88B7-2AEB6059346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207433-A3CC-D54D-B9C6-1961B9CE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6805E0-AB7B-5148-A592-051807D0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B7B-FC3E-A341-987D-5711AFF9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2DE94C-96FE-8C44-8F54-C3F2C572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26DCE1-75B5-314F-BA05-2AAF0ECE2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80F406-EEC1-DE45-99A8-441584326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8DBA89-5306-644D-AC3B-9CE2175D6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8F48BB-C1D2-A746-AD9E-4B34A817E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3A856F-1E65-194B-A155-983451E8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1070-925D-1E45-88B7-2AEB6059346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F5A787D-878D-AC4D-B197-151374B1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61CB55F-EC55-A948-A175-F7B05ABB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B7B-FC3E-A341-987D-5711AFF9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2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D8047-BE54-2946-878E-69672223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6B32DF-C01F-C543-ADE3-10AF54F2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1070-925D-1E45-88B7-2AEB6059346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8E9E2F-8872-BB49-B9C8-6FA04FF3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6FB02F-DD13-A94B-B631-78235311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B7B-FC3E-A341-987D-5711AFF9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C68AA1A-BAAF-ED4C-8E19-65B3AC0E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1070-925D-1E45-88B7-2AEB6059346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C1141E-1E7A-6144-8F67-623961E7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A26C66-A360-D842-B4FB-C17F68D9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B7B-FC3E-A341-987D-5711AFF9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1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341BE-69E6-5348-B22B-14C434B7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54A51F-18C0-A94A-AFC7-AC69F7A14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068618-46A8-8444-9D46-6F620F639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D48E77-726F-7A4F-9AEC-55EC2548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1070-925D-1E45-88B7-2AEB6059346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F5ADC7-D698-B54E-9140-0451FB54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EFEF1E-2EF8-EE4F-919C-EC0C0453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B7B-FC3E-A341-987D-5711AFF9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3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8A1039-8C1E-B148-9E1A-8B3AB151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C35457F-B25A-474E-8F8F-E1F58660B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E4B010-D75E-6C45-A8C5-095326E20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443EB5-22D5-E14F-B891-1CC02866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1070-925D-1E45-88B7-2AEB6059346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528535-293A-254E-8D0A-0319ED92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420D34-6727-BF43-A392-89167844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B7B-FC3E-A341-987D-5711AFF98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5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9C99B4D-C4CE-7E49-8509-E7BEB5F6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944C0A-1C53-2F43-BCE3-ABBEEBE1F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D1D22A-F63C-6B49-8D2A-7DAA02C93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B1070-925D-1E45-88B7-2AEB6059346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341850-2B81-6442-90FF-BFF6DA028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35E4F7-390E-C74B-B2EF-5E42AA5F8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FB7B-FC3E-A341-987D-5711AFF98B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79F600-40E2-8B48-A8AE-FD2A9E72A7C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257363"/>
            <a:ext cx="8975558" cy="6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B3Benchmarking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guidelines@b3mn.org" TargetMode="External"/><Relationship Id="rId7" Type="http://schemas.openxmlformats.org/officeDocument/2006/relationships/hyperlink" Target="mailto:poe@b3mn.org" TargetMode="External"/><Relationship Id="rId2" Type="http://schemas.openxmlformats.org/officeDocument/2006/relationships/hyperlink" Target="mailto:info@b3mn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perations@b3mn.org" TargetMode="External"/><Relationship Id="rId5" Type="http://schemas.openxmlformats.org/officeDocument/2006/relationships/hyperlink" Target="mailto:benchmarking@b3mn.org" TargetMode="External"/><Relationship Id="rId4" Type="http://schemas.openxmlformats.org/officeDocument/2006/relationships/hyperlink" Target="mailto:sb2030@b3mn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587D66-E4C9-C140-A6C6-5A783B1B90F6}"/>
              </a:ext>
            </a:extLst>
          </p:cNvPr>
          <p:cNvSpPr/>
          <p:nvPr/>
        </p:nvSpPr>
        <p:spPr>
          <a:xfrm>
            <a:off x="507999" y="1597345"/>
            <a:ext cx="1100974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Helvetica" pitchFamily="2" charset="0"/>
              </a:rPr>
              <a:t>B3 Program Updates and Energy Efficient Operations Overview</a:t>
            </a:r>
          </a:p>
          <a:p>
            <a:pPr algn="ctr"/>
            <a:endParaRPr lang="en-US" sz="2800" b="1" dirty="0">
              <a:latin typeface="Helvetica" pitchFamily="2" charset="0"/>
            </a:endParaRPr>
          </a:p>
          <a:p>
            <a:pPr algn="ctr"/>
            <a:r>
              <a:rPr lang="en-US" sz="2800" b="1" dirty="0">
                <a:latin typeface="Helvetica" pitchFamily="2" charset="0"/>
              </a:rPr>
              <a:t>MNCEG Annual Conference 2018</a:t>
            </a:r>
          </a:p>
          <a:p>
            <a:endParaRPr lang="en-US" sz="2400" b="1" dirty="0">
              <a:latin typeface="Helvetica" pitchFamily="2" charset="0"/>
            </a:endParaRPr>
          </a:p>
          <a:p>
            <a:pPr algn="ctr"/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sz="2400" dirty="0">
                <a:latin typeface="Helvetica" pitchFamily="2" charset="0"/>
              </a:rPr>
              <a:t>Garrett Mosiman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mosi0019@umn.edu</a:t>
            </a:r>
          </a:p>
        </p:txBody>
      </p:sp>
    </p:spTree>
    <p:extLst>
      <p:ext uri="{BB962C8B-B14F-4D97-AF65-F5344CB8AC3E}">
        <p14:creationId xmlns:p14="http://schemas.microsoft.com/office/powerpoint/2010/main" val="107432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5128" y="457200"/>
            <a:ext cx="10591799" cy="1044443"/>
          </a:xfrm>
        </p:spPr>
        <p:txBody>
          <a:bodyPr/>
          <a:lstStyle/>
          <a:p>
            <a:r>
              <a:rPr lang="en-US" cap="all" dirty="0"/>
              <a:t>B3 Guidelines Tracking Tool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SzPct val="150000"/>
              <a:buFont typeface="Arial" pitchFamily="34" charset="0"/>
              <a:buChar char="•"/>
            </a:pPr>
            <a:endParaRPr lang="en-US" dirty="0"/>
          </a:p>
          <a:p>
            <a:pPr marL="457200" lvl="1" indent="0">
              <a:buSzPct val="150000"/>
              <a:buNone/>
            </a:pPr>
            <a:r>
              <a:rPr lang="en-US" dirty="0"/>
              <a:t>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E2E6626D-4D39-4649-91D2-66BCC208A1D7}"/>
              </a:ext>
            </a:extLst>
          </p:cNvPr>
          <p:cNvSpPr txBox="1">
            <a:spLocks/>
          </p:cNvSpPr>
          <p:nvPr/>
        </p:nvSpPr>
        <p:spPr>
          <a:xfrm>
            <a:off x="502920" y="1495478"/>
            <a:ext cx="9052560" cy="660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Key Steps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0488CBF3-7380-614D-A8C4-AFA415B793C0}"/>
              </a:ext>
            </a:extLst>
          </p:cNvPr>
          <p:cNvSpPr txBox="1">
            <a:spLocks/>
          </p:cNvSpPr>
          <p:nvPr/>
        </p:nvSpPr>
        <p:spPr>
          <a:xfrm>
            <a:off x="3251018" y="2350081"/>
            <a:ext cx="6304462" cy="5742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cap="all"/>
              <a:t>Transition to Operations </a:t>
            </a:r>
            <a:endParaRPr lang="en-US"/>
          </a:p>
          <a:p>
            <a:pPr marL="509412" lvl="1" indent="-406822">
              <a:spcBef>
                <a:spcPts val="669"/>
              </a:spcBef>
              <a:buSzPct val="150000"/>
              <a:buFont typeface="Arial"/>
              <a:buChar char="•"/>
            </a:pPr>
            <a:r>
              <a:rPr lang="en-US"/>
              <a:t>When the B3 Tracking Tool has completed the last Design phase </a:t>
            </a:r>
          </a:p>
          <a:p>
            <a:pPr marL="509412" lvl="1" indent="-406822">
              <a:spcBef>
                <a:spcPts val="669"/>
              </a:spcBef>
              <a:buSzPct val="150000"/>
              <a:buFont typeface="Arial"/>
              <a:buChar char="•"/>
            </a:pPr>
            <a:r>
              <a:rPr lang="en-US"/>
              <a:t>Tracking tool is ready to be converted from Construction Mode to Operations Mode</a:t>
            </a:r>
          </a:p>
          <a:p>
            <a:pPr marL="509412" lvl="1" indent="-406822">
              <a:spcBef>
                <a:spcPts val="669"/>
              </a:spcBef>
              <a:buSzPct val="150000"/>
              <a:buFont typeface="Arial"/>
              <a:buChar char="•"/>
            </a:pPr>
            <a:r>
              <a:rPr lang="en-US"/>
              <a:t>Project is automatically entered into the B3 Benchmarking tool to set monthly energy targets and track monthly energy consumption</a:t>
            </a:r>
          </a:p>
          <a:p>
            <a:pPr lvl="1">
              <a:buSzPct val="150000"/>
            </a:pPr>
            <a:endParaRPr lang="en-US"/>
          </a:p>
          <a:p>
            <a:pPr marL="509412" lvl="1" indent="0">
              <a:buSzPct val="150000"/>
              <a:buFont typeface="Arial" panose="020B0604020202020204" pitchFamily="34" charset="0"/>
              <a:buNone/>
            </a:pPr>
            <a:r>
              <a:rPr lang="en-US"/>
              <a:t> </a:t>
            </a:r>
            <a:endParaRPr lang="en-US" dirty="0"/>
          </a:p>
        </p:txBody>
      </p:sp>
      <p:pic>
        <p:nvPicPr>
          <p:cNvPr id="8" name="Picture 2" descr="M:\08Proj\080428\ADMN\MN SB 2030\Presentations\Graphics\CSBR colors and icons\Program Logos\b3_guidelines_logo.jpg">
            <a:extLst>
              <a:ext uri="{FF2B5EF4-FFF2-40B4-BE49-F238E27FC236}">
                <a16:creationId xmlns:a16="http://schemas.microsoft.com/office/drawing/2014/main" xmlns="" id="{2DA1351F-A438-D44B-A8E0-BCFF5576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6" y="2396880"/>
            <a:ext cx="2357438" cy="5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89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5128" y="355602"/>
            <a:ext cx="10591799" cy="1044443"/>
          </a:xfrm>
        </p:spPr>
        <p:txBody>
          <a:bodyPr/>
          <a:lstStyle/>
          <a:p>
            <a:r>
              <a:rPr lang="en-US" cap="all" dirty="0"/>
              <a:t>B3 Guidelines Tracking Tool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SzPct val="150000"/>
              <a:buFont typeface="Arial" pitchFamily="34" charset="0"/>
              <a:buChar char="•"/>
            </a:pPr>
            <a:endParaRPr lang="en-US" dirty="0"/>
          </a:p>
          <a:p>
            <a:pPr marL="457200" lvl="1" indent="0">
              <a:buSzPct val="150000"/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0F556C5-3801-1B40-87DF-D17DDBF5A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8" t="7475" r="5706" b="17251"/>
          <a:stretch/>
        </p:blipFill>
        <p:spPr bwMode="auto">
          <a:xfrm>
            <a:off x="1514868" y="1234420"/>
            <a:ext cx="8851392" cy="497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47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2102224" y="274639"/>
            <a:ext cx="7987553" cy="582612"/>
          </a:xfrm>
        </p:spPr>
        <p:txBody>
          <a:bodyPr>
            <a:normAutofit fontScale="90000"/>
          </a:bodyPr>
          <a:lstStyle/>
          <a:p>
            <a:r>
              <a:rPr lang="en-US" dirty="0"/>
              <a:t>Key Steps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4527016" y="1028700"/>
            <a:ext cx="5562761" cy="4775200"/>
          </a:xfrm>
        </p:spPr>
        <p:txBody>
          <a:bodyPr>
            <a:normAutofit lnSpcReduction="10000"/>
          </a:bodyPr>
          <a:lstStyle/>
          <a:p>
            <a:pPr marL="0" indent="0">
              <a:buSzPct val="100000"/>
              <a:buNone/>
            </a:pPr>
            <a:r>
              <a:rPr lang="en-US" cap="all" dirty="0"/>
              <a:t>USE OF B3 BENCHMARKING TOOL</a:t>
            </a:r>
          </a:p>
          <a:p>
            <a:pPr>
              <a:buSzPct val="100000"/>
            </a:pPr>
            <a:r>
              <a:rPr lang="en-US" dirty="0"/>
              <a:t>Set the design model consumption goal by month </a:t>
            </a:r>
          </a:p>
          <a:p>
            <a:pPr>
              <a:buSzPct val="100000"/>
            </a:pPr>
            <a:r>
              <a:rPr lang="en-US" dirty="0"/>
              <a:t>Enter actual monthly consumption by metered fuel type</a:t>
            </a:r>
          </a:p>
          <a:p>
            <a:pPr>
              <a:buSzPct val="100000"/>
            </a:pPr>
            <a:r>
              <a:rPr lang="en-US" dirty="0"/>
              <a:t>Compare design goal to actual consumption </a:t>
            </a:r>
          </a:p>
          <a:p>
            <a:pPr>
              <a:buSzPct val="100000"/>
            </a:pPr>
            <a:r>
              <a:rPr lang="en-US" dirty="0"/>
              <a:t>Investigate building systems and operational assumptions if actual energy consumption is higher than the design goal </a:t>
            </a:r>
          </a:p>
          <a:p>
            <a:pPr>
              <a:buSzPct val="100000"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</p:txBody>
      </p:sp>
      <p:pic>
        <p:nvPicPr>
          <p:cNvPr id="11" name="Picture 6" descr="M:\08Proj\080428\ADMN\MN SB 2030\Presentations\Graphics\CSBR colors and icons\Program Logos\b3_benchmarking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50" y="1088562"/>
            <a:ext cx="208009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2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2102224" y="274639"/>
            <a:ext cx="7987553" cy="582612"/>
          </a:xfrm>
        </p:spPr>
        <p:txBody>
          <a:bodyPr>
            <a:normAutofit fontScale="90000"/>
          </a:bodyPr>
          <a:lstStyle/>
          <a:p>
            <a:r>
              <a:rPr lang="en-US" dirty="0"/>
              <a:t>Enter  SB 2030 Design Targets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4527016" y="1028700"/>
            <a:ext cx="5562761" cy="4775200"/>
          </a:xfrm>
        </p:spPr>
        <p:txBody>
          <a:bodyPr>
            <a:normAutofit/>
          </a:bodyPr>
          <a:lstStyle/>
          <a:p>
            <a:pPr>
              <a:buSzPct val="100000"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</p:txBody>
      </p:sp>
      <p:pic>
        <p:nvPicPr>
          <p:cNvPr id="11" name="Picture 6" descr="M:\08Proj\080428\ADMN\MN SB 2030\Presentations\Graphics\CSBR colors and icons\Program Logos\b3_benchmarking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50" y="1088562"/>
            <a:ext cx="208009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0" t="10548" r="22810" b="6375"/>
          <a:stretch/>
        </p:blipFill>
        <p:spPr bwMode="auto">
          <a:xfrm>
            <a:off x="5685117" y="943043"/>
            <a:ext cx="4402090" cy="460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1" t="10549" r="22810" b="6374"/>
          <a:stretch/>
        </p:blipFill>
        <p:spPr bwMode="auto">
          <a:xfrm>
            <a:off x="5269745" y="1193341"/>
            <a:ext cx="4402009" cy="460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1" t="10549" r="22810" b="6374"/>
          <a:stretch/>
        </p:blipFill>
        <p:spPr bwMode="auto">
          <a:xfrm>
            <a:off x="4795373" y="1628709"/>
            <a:ext cx="4402009" cy="460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10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2102224" y="274639"/>
            <a:ext cx="7987553" cy="582612"/>
          </a:xfrm>
        </p:spPr>
        <p:txBody>
          <a:bodyPr>
            <a:normAutofit fontScale="90000"/>
          </a:bodyPr>
          <a:lstStyle/>
          <a:p>
            <a:r>
              <a:rPr lang="en-US" dirty="0"/>
              <a:t>Enter  Actual Consumption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4527016" y="1028700"/>
            <a:ext cx="5562761" cy="4775200"/>
          </a:xfrm>
        </p:spPr>
        <p:txBody>
          <a:bodyPr>
            <a:normAutofit/>
          </a:bodyPr>
          <a:lstStyle/>
          <a:p>
            <a:pPr>
              <a:buSzPct val="100000"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</p:txBody>
      </p:sp>
      <p:pic>
        <p:nvPicPr>
          <p:cNvPr id="11" name="Picture 6" descr="M:\08Proj\080428\ADMN\MN SB 2030\Presentations\Graphics\CSBR colors and icons\Program Logos\b3_benchmarking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50" y="1088562"/>
            <a:ext cx="208009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17" y="882868"/>
            <a:ext cx="7345838" cy="50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43" y="1629525"/>
            <a:ext cx="6856244" cy="475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75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2102224" y="3711"/>
            <a:ext cx="7987553" cy="547916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Compare Monthly Performance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4527016" y="1028700"/>
            <a:ext cx="5562761" cy="4775200"/>
          </a:xfrm>
        </p:spPr>
        <p:txBody>
          <a:bodyPr>
            <a:normAutofit/>
          </a:bodyPr>
          <a:lstStyle/>
          <a:p>
            <a:pPr>
              <a:buSzPct val="100000"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</p:txBody>
      </p:sp>
      <p:pic>
        <p:nvPicPr>
          <p:cNvPr id="11" name="Picture 6" descr="M:\08Proj\080428\ADMN\MN SB 2030\Presentations\Graphics\CSBR colors and icons\Program Logos\b3_benchmarking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50" y="1088562"/>
            <a:ext cx="208009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93" y="550859"/>
            <a:ext cx="8900637" cy="564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165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TO OPERATIONS Complete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7915" r="-87" b="10327"/>
          <a:stretch/>
        </p:blipFill>
        <p:spPr bwMode="auto">
          <a:xfrm>
            <a:off x="2291979" y="930162"/>
            <a:ext cx="7090157" cy="47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730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SB 2030 LABEL after Year One Operations</a:t>
            </a:r>
          </a:p>
        </p:txBody>
      </p:sp>
      <p:pic>
        <p:nvPicPr>
          <p:cNvPr id="5" name="Picture 3" descr="SB2030_label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03" y="1028700"/>
            <a:ext cx="437589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M:\08Proj\080428\ADMN\MN SB 2030\Presentations\Graphics\CSBR colors and icons\Program Logos\b3_sb 2030-standard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18" y="1039876"/>
            <a:ext cx="208009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34993" y="3888985"/>
            <a:ext cx="453491" cy="311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 sz="1588" dirty="0"/>
          </a:p>
        </p:txBody>
      </p:sp>
      <p:sp>
        <p:nvSpPr>
          <p:cNvPr id="10" name="Rectangle 9"/>
          <p:cNvSpPr/>
          <p:nvPr/>
        </p:nvSpPr>
        <p:spPr>
          <a:xfrm>
            <a:off x="6329552" y="4460485"/>
            <a:ext cx="453491" cy="311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 sz="1588" dirty="0"/>
          </a:p>
        </p:txBody>
      </p:sp>
    </p:spTree>
    <p:extLst>
      <p:ext uri="{BB962C8B-B14F-4D97-AF65-F5344CB8AC3E}">
        <p14:creationId xmlns:p14="http://schemas.microsoft.com/office/powerpoint/2010/main" val="1221426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xmlns="" id="{9ED6E855-66D1-CB41-9800-E953DDB0DC58}"/>
              </a:ext>
            </a:extLst>
          </p:cNvPr>
          <p:cNvSpPr txBox="1">
            <a:spLocks/>
          </p:cNvSpPr>
          <p:nvPr/>
        </p:nvSpPr>
        <p:spPr>
          <a:xfrm>
            <a:off x="1582737" y="1525604"/>
            <a:ext cx="10515600" cy="377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New Feature Highlights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3AEC622F-1838-EA4A-8DF8-2F09899EF15C}"/>
              </a:ext>
            </a:extLst>
          </p:cNvPr>
          <p:cNvSpPr txBox="1">
            <a:spLocks/>
          </p:cNvSpPr>
          <p:nvPr/>
        </p:nvSpPr>
        <p:spPr>
          <a:xfrm>
            <a:off x="1582737" y="1902621"/>
            <a:ext cx="10609263" cy="4629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Improvement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Event Comparison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Archived Energy Documents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Export to Excel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Person Normalization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Baseline Weather Normalization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Future 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Wastewater Treatment Plant (WWTP) normalization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E-Commerce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Security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Benchmark Modeling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6" descr="M:\08Proj\080428\ADMN\MN SB 2030\Presentations\Graphics\CSBR colors and icons\Program Logos\b3_benchmarking_logo.jpg">
            <a:extLst>
              <a:ext uri="{FF2B5EF4-FFF2-40B4-BE49-F238E27FC236}">
                <a16:creationId xmlns:a16="http://schemas.microsoft.com/office/drawing/2014/main" xmlns="" id="{56F960F0-E0CB-474B-A015-88F8572FF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81" y="661851"/>
            <a:ext cx="208009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4247DC32-0113-1A48-8086-6D6363646711}"/>
              </a:ext>
            </a:extLst>
          </p:cNvPr>
          <p:cNvSpPr txBox="1">
            <a:spLocks/>
          </p:cNvSpPr>
          <p:nvPr/>
        </p:nvSpPr>
        <p:spPr>
          <a:xfrm>
            <a:off x="7605057" y="2239939"/>
            <a:ext cx="3608375" cy="1465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Questions &amp; Comments</a:t>
            </a:r>
          </a:p>
          <a:p>
            <a:r>
              <a:rPr lang="en-US" sz="2000" dirty="0">
                <a:hlinkClick r:id="rId3"/>
              </a:rPr>
              <a:t>Support@B3Benchmarking.com</a:t>
            </a:r>
            <a:endParaRPr lang="en-US" sz="2000" dirty="0"/>
          </a:p>
          <a:p>
            <a:r>
              <a:rPr lang="en-US" sz="2000" dirty="0"/>
              <a:t>952.939.1878</a:t>
            </a:r>
          </a:p>
        </p:txBody>
      </p:sp>
    </p:spTree>
    <p:extLst>
      <p:ext uri="{BB962C8B-B14F-4D97-AF65-F5344CB8AC3E}">
        <p14:creationId xmlns:p14="http://schemas.microsoft.com/office/powerpoint/2010/main" val="2039060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71" y="1"/>
            <a:ext cx="8501529" cy="621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012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B3 History in Minnesota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00350" y="1723185"/>
            <a:ext cx="7639050" cy="40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marL="227013" indent="-227013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1pPr>
            <a:lvl2pPr marL="742950" indent="-285750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2pPr>
            <a:lvl3pPr marL="1143000" indent="-228600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3pPr>
            <a:lvl4pPr marL="1600200" indent="-228600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4pPr>
            <a:lvl5pPr marL="2057400" indent="-228600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9pPr>
          </a:lstStyle>
          <a:p>
            <a:pPr>
              <a:spcAft>
                <a:spcPts val="1201"/>
              </a:spcAft>
              <a:buFontTx/>
              <a:buChar char="•"/>
            </a:pPr>
            <a:r>
              <a:rPr lang="en-US" altLang="en-US" sz="2000" b="0" dirty="0">
                <a:latin typeface="Myriad Pro" pitchFamily="34" charset="0"/>
                <a:cs typeface="Times New Roman" pitchFamily="18" charset="0"/>
              </a:rPr>
              <a:t>Hennepin County Sustainable Building Guidelines developed in 1995.</a:t>
            </a:r>
          </a:p>
          <a:p>
            <a:pPr>
              <a:spcAft>
                <a:spcPts val="1201"/>
              </a:spcAft>
              <a:buFontTx/>
              <a:buChar char="•"/>
            </a:pPr>
            <a:r>
              <a:rPr lang="en-US" altLang="en-US" sz="2000" b="0" dirty="0">
                <a:latin typeface="Myriad Pro" pitchFamily="34" charset="0"/>
                <a:cs typeface="Times New Roman" pitchFamily="18" charset="0"/>
              </a:rPr>
              <a:t>The B3 Sustainable Building Guidelines were established in 2004 for all new state-bonded projects.</a:t>
            </a:r>
          </a:p>
          <a:p>
            <a:pPr>
              <a:spcAft>
                <a:spcPts val="1201"/>
              </a:spcAft>
              <a:buFontTx/>
              <a:buChar char="•"/>
            </a:pPr>
            <a:r>
              <a:rPr lang="en-US" altLang="en-US" sz="2000" b="0" dirty="0">
                <a:latin typeface="Myriad Pro" pitchFamily="34" charset="0"/>
                <a:cs typeface="Times New Roman" pitchFamily="18" charset="0"/>
              </a:rPr>
              <a:t>B3 Benchmarking was established in 2004 to track all public building energy use in Minnesota.</a:t>
            </a:r>
          </a:p>
          <a:p>
            <a:pPr>
              <a:spcAft>
                <a:spcPts val="1201"/>
              </a:spcAft>
              <a:buFontTx/>
              <a:buChar char="•"/>
            </a:pPr>
            <a:r>
              <a:rPr lang="en-US" altLang="en-US" sz="2000" b="0" dirty="0">
                <a:latin typeface="Myriad Pro" pitchFamily="34" charset="0"/>
                <a:cs typeface="Times New Roman" pitchFamily="18" charset="0"/>
              </a:rPr>
              <a:t>The B3 Guidelines were updated in 2008 to include all substantial renovations.</a:t>
            </a:r>
          </a:p>
          <a:p>
            <a:pPr>
              <a:spcAft>
                <a:spcPts val="1201"/>
              </a:spcAft>
              <a:buFontTx/>
              <a:buChar char="•"/>
            </a:pPr>
            <a:r>
              <a:rPr lang="en-US" altLang="en-US" sz="2000" b="0" dirty="0">
                <a:latin typeface="Myriad Pro" pitchFamily="34" charset="0"/>
                <a:cs typeface="Times New Roman" pitchFamily="18" charset="0"/>
              </a:rPr>
              <a:t>The original energy requirement in the B3 Guidelines was 30 percent below the State Building Code. </a:t>
            </a:r>
            <a:r>
              <a:rPr lang="en-US" altLang="en-US" sz="2000" dirty="0">
                <a:latin typeface="Myriad Pro" pitchFamily="34" charset="0"/>
                <a:cs typeface="Times New Roman" pitchFamily="18" charset="0"/>
              </a:rPr>
              <a:t>This was replaced by the Energy Standard from the  SB 2030 program in 2009.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078784"/>
            <a:ext cx="1714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724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" b="6471"/>
          <a:stretch/>
        </p:blipFill>
        <p:spPr bwMode="auto">
          <a:xfrm>
            <a:off x="1540933" y="0"/>
            <a:ext cx="8583208" cy="62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843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75" y="1"/>
            <a:ext cx="854172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72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18" y="0"/>
            <a:ext cx="854172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500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18" y="0"/>
            <a:ext cx="8518576" cy="623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8029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70" y="0"/>
            <a:ext cx="8518576" cy="623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712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1">
            <a:extLst>
              <a:ext uri="{FF2B5EF4-FFF2-40B4-BE49-F238E27FC236}">
                <a16:creationId xmlns:a16="http://schemas.microsoft.com/office/drawing/2014/main" xmlns="" id="{E83380DA-7003-8643-802F-8773401ECD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5116B9-B505-5A40-8F5B-8E608177EAD2}" type="slidenum">
              <a:rPr lang="en-US" altLang="en-US" sz="900">
                <a:latin typeface="Helvetica" pitchFamily="2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z="900">
              <a:latin typeface="Helvetica" pitchFamily="2" charset="0"/>
            </a:endParaRPr>
          </a:p>
        </p:txBody>
      </p:sp>
      <p:pic>
        <p:nvPicPr>
          <p:cNvPr id="15362" name="Picture 2" descr="M:\08Proj\080428\ADMN\MN SB 2030\Presentations\Website Screenshots\B3 Website 4-21-2014\B3 Energy Efficient Operations.JPG">
            <a:extLst>
              <a:ext uri="{FF2B5EF4-FFF2-40B4-BE49-F238E27FC236}">
                <a16:creationId xmlns:a16="http://schemas.microsoft.com/office/drawing/2014/main" xmlns="" id="{AAB04DA0-77CA-BA4C-97E4-A754DCF29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68"/>
          <a:stretch>
            <a:fillRect/>
          </a:stretch>
        </p:blipFill>
        <p:spPr bwMode="auto">
          <a:xfrm>
            <a:off x="2103438" y="1187451"/>
            <a:ext cx="5486400" cy="44434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E9A7710-9C46-914F-BF2E-9E1A88CA4FAE}"/>
              </a:ext>
            </a:extLst>
          </p:cNvPr>
          <p:cNvSpPr txBox="1">
            <a:spLocks/>
          </p:cNvSpPr>
          <p:nvPr/>
        </p:nvSpPr>
        <p:spPr>
          <a:xfrm>
            <a:off x="7847013" y="1187450"/>
            <a:ext cx="2576512" cy="50609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en-US" sz="1600" dirty="0"/>
              <a:t>A program that develops customized and easy-to-use building operations protocols to be followed by facilities management and building operations staff</a:t>
            </a:r>
          </a:p>
          <a:p>
            <a:pPr marL="0" lvl="1" indent="0">
              <a:buNone/>
              <a:defRPr/>
            </a:pPr>
            <a:endParaRPr lang="en-US" sz="1400" dirty="0"/>
          </a:p>
          <a:p>
            <a:pPr marL="0" lvl="1" indent="0">
              <a:buNone/>
              <a:defRPr/>
            </a:pPr>
            <a:endParaRPr lang="en-US" sz="1200" dirty="0"/>
          </a:p>
          <a:p>
            <a:pPr marL="0" lvl="1" indent="0">
              <a:buNone/>
              <a:defRPr/>
            </a:pPr>
            <a:endParaRPr lang="en-US" sz="1200" dirty="0"/>
          </a:p>
          <a:p>
            <a:pPr marL="0" lvl="1" indent="0">
              <a:buNone/>
              <a:defRPr/>
            </a:pPr>
            <a:endParaRPr lang="en-US" sz="1200" dirty="0"/>
          </a:p>
          <a:p>
            <a:pPr marL="0" lvl="1" indent="0">
              <a:buNone/>
              <a:defRPr/>
            </a:pPr>
            <a:r>
              <a:rPr lang="en-US" sz="1600" cap="all" dirty="0">
                <a:solidFill>
                  <a:srgbClr val="C76400"/>
                </a:solidFill>
              </a:rPr>
              <a:t>Applicability</a:t>
            </a:r>
          </a:p>
          <a:p>
            <a:pPr marL="228600" lvl="1" indent="-22860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Useful for any building with covered system types</a:t>
            </a:r>
          </a:p>
          <a:p>
            <a:pPr marL="228600" lvl="1" indent="-22860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Use B3 Energy Efficient Operations program to ensure continued compliance with:</a:t>
            </a:r>
          </a:p>
          <a:p>
            <a:pPr marL="411480" lvl="1" indent="-182880">
              <a:defRPr/>
            </a:pPr>
            <a:r>
              <a:rPr lang="en-US" sz="1400" dirty="0"/>
              <a:t>B3 Guidelines </a:t>
            </a:r>
          </a:p>
          <a:p>
            <a:pPr marL="411480" lvl="1" indent="-182880">
              <a:defRPr/>
            </a:pPr>
            <a:r>
              <a:rPr lang="en-US" sz="1400" dirty="0"/>
              <a:t>SB 2030 Energy Standard</a:t>
            </a:r>
          </a:p>
          <a:p>
            <a:pPr marL="171450" lvl="1" indent="-171450">
              <a:defRPr/>
            </a:pP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36EB2B9-882E-F840-9BD6-A4698DDC6E80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582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>
                <a:solidFill>
                  <a:srgbClr val="C76400"/>
                </a:solidFill>
              </a:rPr>
              <a:t>B3 Energy Efficient Operations</a:t>
            </a:r>
          </a:p>
        </p:txBody>
      </p:sp>
    </p:spTree>
    <p:extLst>
      <p:ext uri="{BB962C8B-B14F-4D97-AF65-F5344CB8AC3E}">
        <p14:creationId xmlns:p14="http://schemas.microsoft.com/office/powerpoint/2010/main" val="2440629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1">
            <a:extLst>
              <a:ext uri="{FF2B5EF4-FFF2-40B4-BE49-F238E27FC236}">
                <a16:creationId xmlns:a16="http://schemas.microsoft.com/office/drawing/2014/main" xmlns="" id="{3221C766-9B9B-2449-B349-317C9D564D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D792A7-4761-8A43-A698-42519D95B3E3}" type="slidenum">
              <a:rPr lang="en-US" altLang="en-US" sz="900">
                <a:latin typeface="Helvetica" pitchFamily="2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 sz="900">
              <a:latin typeface="Helvetica" pitchFamily="2" charset="0"/>
            </a:endParaRP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xmlns="" id="{87682A10-9918-8D45-9650-EFBBDBC6E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43201"/>
            <a:ext cx="746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4000">
                <a:solidFill>
                  <a:srgbClr val="C76400"/>
                </a:solidFill>
                <a:latin typeface="Helvetica" pitchFamily="2" charset="0"/>
              </a:rPr>
              <a:t>Part 1: Background and the EEOM tool</a:t>
            </a:r>
          </a:p>
        </p:txBody>
      </p:sp>
    </p:spTree>
    <p:extLst>
      <p:ext uri="{BB962C8B-B14F-4D97-AF65-F5344CB8AC3E}">
        <p14:creationId xmlns:p14="http://schemas.microsoft.com/office/powerpoint/2010/main" val="1200340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1">
            <a:extLst>
              <a:ext uri="{FF2B5EF4-FFF2-40B4-BE49-F238E27FC236}">
                <a16:creationId xmlns:a16="http://schemas.microsoft.com/office/drawing/2014/main" xmlns="" id="{DDE536A7-26C7-AC41-AB57-02DF9D7C2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787AE6-F098-F74D-93BF-5F7DE1AE7DF9}" type="slidenum">
              <a:rPr lang="en-US" altLang="en-US" sz="900">
                <a:latin typeface="Helvetica" pitchFamily="2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 sz="900">
              <a:latin typeface="Helvetica" pitchFamily="2" charset="0"/>
            </a:endParaRPr>
          </a:p>
        </p:txBody>
      </p:sp>
      <p:pic>
        <p:nvPicPr>
          <p:cNvPr id="17410" name="Picture 2" descr="EEOM-results-timelineGM1.png">
            <a:extLst>
              <a:ext uri="{FF2B5EF4-FFF2-40B4-BE49-F238E27FC236}">
                <a16:creationId xmlns:a16="http://schemas.microsoft.com/office/drawing/2014/main" xmlns="" id="{F806B57E-FE1A-9D4E-8D94-F11EEE471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057400"/>
            <a:ext cx="81597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28EEAF-2BAA-3B4B-9F9D-AA7882EB7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457201"/>
            <a:ext cx="865981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C76400"/>
                </a:solidFill>
                <a:ea typeface="ＭＳ Ｐゴシック" charset="0"/>
                <a:cs typeface="ＭＳ Ｐゴシック" charset="0"/>
              </a:rPr>
              <a:t>Big Picture: What are we missing?</a:t>
            </a:r>
            <a:endParaRPr lang="en-US" dirty="0">
              <a:latin typeface="Calibri" pitchFamily="34" charset="0"/>
              <a:ea typeface="ＭＳ Ｐゴシック" charset="0"/>
              <a:cs typeface="ＭＳ Ｐゴシック" charset="0"/>
            </a:endParaRPr>
          </a:p>
          <a:p>
            <a:pPr lvl="2">
              <a:defRPr/>
            </a:pPr>
            <a:endParaRPr lang="en-US" dirty="0"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75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xmlns="" id="{F22B073E-D212-114D-98D1-D192EA30C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466725"/>
            <a:ext cx="865981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C76400"/>
                </a:solidFill>
                <a:ea typeface="ＭＳ Ｐゴシック" charset="0"/>
                <a:cs typeface="ＭＳ Ｐゴシック" charset="0"/>
              </a:rPr>
              <a:t>Goal of Energy Efficient Operation</a:t>
            </a:r>
            <a:endParaRPr lang="en-US" sz="40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3600" dirty="0">
                <a:latin typeface="Calibri" pitchFamily="34" charset="0"/>
                <a:ea typeface="ＭＳ Ｐゴシック" charset="0"/>
                <a:cs typeface="ＭＳ Ｐゴシック" charset="0"/>
              </a:rPr>
              <a:t>To ensure that each significant energy-consuming device uses only as much energy as necessary to perform its intended function.</a:t>
            </a:r>
          </a:p>
          <a:p>
            <a:pPr lvl="2">
              <a:defRPr/>
            </a:pPr>
            <a:endParaRPr lang="en-US" dirty="0">
              <a:latin typeface="Calibri" pitchFamily="34" charset="0"/>
              <a:ea typeface="ＭＳ Ｐゴシック" charset="0"/>
              <a:cs typeface="ＭＳ Ｐゴシック" charset="0"/>
            </a:endParaRPr>
          </a:p>
          <a:p>
            <a:pPr lvl="2">
              <a:defRPr/>
            </a:pPr>
            <a:endParaRPr lang="en-US" dirty="0">
              <a:latin typeface="Calibri" pitchFamily="34" charset="0"/>
              <a:ea typeface="ＭＳ Ｐゴシック" charset="0"/>
              <a:cs typeface="ＭＳ Ｐゴシック" charset="0"/>
            </a:endParaRPr>
          </a:p>
          <a:p>
            <a:pPr lvl="2">
              <a:defRPr/>
            </a:pPr>
            <a:endParaRPr lang="en-US" dirty="0"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89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xmlns="" id="{E7877698-A9EA-6340-A4AC-9F348347C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466726"/>
            <a:ext cx="865981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C76400"/>
                </a:solidFill>
                <a:ea typeface="ＭＳ Ｐゴシック" charset="0"/>
                <a:cs typeface="ＭＳ Ｐゴシック" charset="0"/>
              </a:rPr>
              <a:t>Outcomes from Energy Efficient Operation</a:t>
            </a:r>
            <a:endParaRPr lang="en-US" sz="40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3600" dirty="0">
                <a:latin typeface="Calibri" pitchFamily="34" charset="0"/>
                <a:ea typeface="ＭＳ Ｐゴシック" charset="0"/>
                <a:cs typeface="ＭＳ Ｐゴシック" charset="0"/>
              </a:rPr>
              <a:t>Buildings that are not routinely checking for unannounced energy waste are using 10 to 35 percent more energy than they need to.</a:t>
            </a:r>
            <a:endParaRPr lang="en-US" sz="3200" dirty="0">
              <a:latin typeface="Calibri" pitchFamily="34" charset="0"/>
              <a:ea typeface="ＭＳ Ｐゴシック" charset="0"/>
              <a:cs typeface="ＭＳ Ｐゴシック" charset="0"/>
            </a:endParaRPr>
          </a:p>
          <a:p>
            <a:pPr lvl="2">
              <a:defRPr/>
            </a:pPr>
            <a:endParaRPr lang="en-US" dirty="0">
              <a:latin typeface="Calibri" pitchFamily="34" charset="0"/>
              <a:ea typeface="ＭＳ Ｐゴシック" charset="0"/>
              <a:cs typeface="ＭＳ Ｐゴシック" charset="0"/>
            </a:endParaRPr>
          </a:p>
          <a:p>
            <a:pPr lvl="2">
              <a:defRPr/>
            </a:pPr>
            <a:endParaRPr lang="en-US" dirty="0">
              <a:latin typeface="Calibri" pitchFamily="34" charset="0"/>
              <a:ea typeface="ＭＳ Ｐゴシック" charset="0"/>
              <a:cs typeface="ＭＳ Ｐゴシック" charset="0"/>
            </a:endParaRPr>
          </a:p>
          <a:p>
            <a:pPr lvl="2">
              <a:defRPr/>
            </a:pPr>
            <a:endParaRPr lang="en-US" dirty="0"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3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B3 History in Minnesota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00350" y="2078784"/>
            <a:ext cx="7639050" cy="424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marL="227013" indent="-227013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1pPr>
            <a:lvl2pPr marL="742950" indent="-285750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2pPr>
            <a:lvl3pPr marL="1143000" indent="-228600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3pPr>
            <a:lvl4pPr marL="1600200" indent="-228600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4pPr>
            <a:lvl5pPr marL="2057400" indent="-228600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9pPr>
          </a:lstStyle>
          <a:p>
            <a:pPr>
              <a:spcAft>
                <a:spcPts val="1201"/>
              </a:spcAft>
              <a:buFontTx/>
              <a:buChar char="•"/>
            </a:pPr>
            <a:r>
              <a:rPr lang="en-US" altLang="en-US" sz="1800" b="0" dirty="0">
                <a:latin typeface="Myriad Pro" pitchFamily="34" charset="0"/>
                <a:cs typeface="Times New Roman" pitchFamily="18" charset="0"/>
              </a:rPr>
              <a:t>The purpose of the program was to make the guidelines “performance based” so each project team could determine the most cost effective method of obtaining the objective</a:t>
            </a:r>
          </a:p>
          <a:p>
            <a:pPr>
              <a:spcAft>
                <a:spcPts val="1201"/>
              </a:spcAft>
              <a:buFontTx/>
              <a:buChar char="•"/>
            </a:pPr>
            <a:r>
              <a:rPr lang="en-US" altLang="en-US" sz="1800" b="0" dirty="0">
                <a:latin typeface="Myriad Pro" pitchFamily="34" charset="0"/>
                <a:cs typeface="Times New Roman" pitchFamily="18" charset="0"/>
              </a:rPr>
              <a:t>The guidelines were designed to be connected to real outcomes</a:t>
            </a:r>
          </a:p>
          <a:p>
            <a:pPr>
              <a:spcAft>
                <a:spcPts val="1201"/>
              </a:spcAft>
              <a:buFontTx/>
              <a:buChar char="•"/>
            </a:pPr>
            <a:r>
              <a:rPr lang="en-US" altLang="en-US" sz="1800" b="0" dirty="0">
                <a:latin typeface="Myriad Pro" pitchFamily="34" charset="0"/>
                <a:cs typeface="Times New Roman" pitchFamily="18" charset="0"/>
              </a:rPr>
              <a:t>The guidelines were to reflect the environmental issues of Minnesota and attempt to address these issues</a:t>
            </a:r>
          </a:p>
          <a:p>
            <a:pPr lvl="1">
              <a:spcAft>
                <a:spcPts val="1201"/>
              </a:spcAft>
              <a:buFontTx/>
              <a:buChar char="•"/>
            </a:pPr>
            <a:r>
              <a:rPr lang="en-US" altLang="en-US" sz="1800" b="0" dirty="0">
                <a:latin typeface="Myriad Pro" pitchFamily="34" charset="0"/>
                <a:cs typeface="Times New Roman" pitchFamily="18" charset="0"/>
              </a:rPr>
              <a:t>Energy reduction and bldg. commissioning</a:t>
            </a:r>
          </a:p>
          <a:p>
            <a:pPr lvl="1">
              <a:spcAft>
                <a:spcPts val="1201"/>
              </a:spcAft>
              <a:buFontTx/>
              <a:buChar char="•"/>
            </a:pPr>
            <a:r>
              <a:rPr lang="en-US" altLang="en-US" sz="1800" b="0" dirty="0">
                <a:latin typeface="Myriad Pro" pitchFamily="34" charset="0"/>
                <a:cs typeface="Times New Roman" pitchFamily="18" charset="0"/>
              </a:rPr>
              <a:t>Water reduction and pollution</a:t>
            </a:r>
          </a:p>
          <a:p>
            <a:pPr lvl="1">
              <a:spcAft>
                <a:spcPts val="1201"/>
              </a:spcAft>
              <a:buFontTx/>
              <a:buChar char="•"/>
            </a:pPr>
            <a:r>
              <a:rPr lang="en-US" altLang="en-US" sz="1800" b="0" dirty="0">
                <a:latin typeface="Myriad Pro" pitchFamily="34" charset="0"/>
                <a:cs typeface="Times New Roman" pitchFamily="18" charset="0"/>
              </a:rPr>
              <a:t>Indoor Air Quality</a:t>
            </a:r>
          </a:p>
          <a:p>
            <a:pPr lvl="1">
              <a:spcAft>
                <a:spcPts val="1201"/>
              </a:spcAft>
              <a:buFontTx/>
              <a:buChar char="•"/>
            </a:pPr>
            <a:r>
              <a:rPr lang="en-US" altLang="en-US" sz="1800" b="0" dirty="0">
                <a:latin typeface="Myriad Pro" pitchFamily="34" charset="0"/>
                <a:cs typeface="Times New Roman" pitchFamily="18" charset="0"/>
              </a:rPr>
              <a:t>Project Management/Commissioning</a:t>
            </a:r>
          </a:p>
          <a:p>
            <a:pPr>
              <a:spcAft>
                <a:spcPts val="1201"/>
              </a:spcAft>
              <a:buFontTx/>
              <a:buChar char="•"/>
            </a:pPr>
            <a:endParaRPr lang="en-US" altLang="en-US" sz="2000" dirty="0"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5" name="Picture 2" descr="M:\08Proj\080428\ADMN\MN SB 2030\Presentations\AIA MN Convention 2013\Images\minnesota-state-capitol-TBoard-Flick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6" y="2209800"/>
            <a:ext cx="2066924" cy="15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34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1">
            <a:extLst>
              <a:ext uri="{FF2B5EF4-FFF2-40B4-BE49-F238E27FC236}">
                <a16:creationId xmlns:a16="http://schemas.microsoft.com/office/drawing/2014/main" xmlns="" id="{AF1937FA-5A50-AA4B-B86B-7B21D56F9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442CB2-1CA7-5F4E-A00B-7C2612CFA35D}" type="slidenum">
              <a:rPr lang="en-US" altLang="en-US" sz="900">
                <a:latin typeface="Helvetica" pitchFamily="2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 sz="900">
              <a:latin typeface="Helvetica" pitchFamily="2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BAA7137-74F7-F648-A2DC-92E99386D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466726"/>
            <a:ext cx="865981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C76400"/>
                </a:solidFill>
                <a:ea typeface="ＭＳ Ｐゴシック" charset="0"/>
                <a:cs typeface="ＭＳ Ｐゴシック" charset="0"/>
              </a:rPr>
              <a:t>Common practice / best practice</a:t>
            </a:r>
            <a:endParaRPr lang="en-US" sz="40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3" name="Picture 7">
            <a:extLst>
              <a:ext uri="{FF2B5EF4-FFF2-40B4-BE49-F238E27FC236}">
                <a16:creationId xmlns:a16="http://schemas.microsoft.com/office/drawing/2014/main" xmlns="" id="{96AD9BA9-8CCF-ED4F-9ED3-D461C7FA5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>
            <a:fillRect/>
          </a:stretch>
        </p:blipFill>
        <p:spPr bwMode="auto">
          <a:xfrm>
            <a:off x="1828800" y="1600200"/>
            <a:ext cx="88392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3014C42-343D-C147-A9EC-FD7A8C139424}"/>
              </a:ext>
            </a:extLst>
          </p:cNvPr>
          <p:cNvCxnSpPr/>
          <p:nvPr/>
        </p:nvCxnSpPr>
        <p:spPr bwMode="auto">
          <a:xfrm flipH="1">
            <a:off x="9372600" y="3962400"/>
            <a:ext cx="838200" cy="0"/>
          </a:xfrm>
          <a:prstGeom prst="line">
            <a:avLst/>
          </a:prstGeom>
          <a:ln w="57150" cmpd="sng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21BB24F-3AA0-E14F-8F9B-6BA3D69FDD4E}"/>
              </a:ext>
            </a:extLst>
          </p:cNvPr>
          <p:cNvCxnSpPr/>
          <p:nvPr/>
        </p:nvCxnSpPr>
        <p:spPr bwMode="auto">
          <a:xfrm flipH="1">
            <a:off x="9296400" y="3997325"/>
            <a:ext cx="838200" cy="0"/>
          </a:xfrm>
          <a:prstGeom prst="line">
            <a:avLst/>
          </a:prstGeom>
          <a:ln w="57150" cmpd="sng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81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1">
            <a:extLst>
              <a:ext uri="{FF2B5EF4-FFF2-40B4-BE49-F238E27FC236}">
                <a16:creationId xmlns:a16="http://schemas.microsoft.com/office/drawing/2014/main" xmlns="" id="{E461C95D-04DB-1644-B693-7D130525C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8E36BC-D7D2-684C-8E1F-32EC2EC86709}" type="slidenum">
              <a:rPr lang="en-US" altLang="en-US" sz="900">
                <a:latin typeface="Helvetica" pitchFamily="2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sz="900"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E740C9D-413C-F040-9FED-DCE878C6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466726"/>
            <a:ext cx="865981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C76400"/>
                </a:solidFill>
                <a:ea typeface="ＭＳ Ｐゴシック" charset="0"/>
                <a:cs typeface="ＭＳ Ｐゴシック" charset="0"/>
              </a:rPr>
              <a:t>Common practice / best practice</a:t>
            </a:r>
            <a:endParaRPr lang="en-US" sz="40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7" name="Picture 7">
            <a:extLst>
              <a:ext uri="{FF2B5EF4-FFF2-40B4-BE49-F238E27FC236}">
                <a16:creationId xmlns:a16="http://schemas.microsoft.com/office/drawing/2014/main" xmlns="" id="{8AAE63B3-1E63-9246-A005-072089361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>
            <a:fillRect/>
          </a:stretch>
        </p:blipFill>
        <p:spPr bwMode="auto">
          <a:xfrm>
            <a:off x="1828800" y="1600200"/>
            <a:ext cx="88392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041E531-F025-3641-AF02-7B676B331528}"/>
              </a:ext>
            </a:extLst>
          </p:cNvPr>
          <p:cNvCxnSpPr/>
          <p:nvPr/>
        </p:nvCxnSpPr>
        <p:spPr bwMode="auto">
          <a:xfrm flipH="1">
            <a:off x="9372600" y="3962400"/>
            <a:ext cx="838200" cy="0"/>
          </a:xfrm>
          <a:prstGeom prst="line">
            <a:avLst/>
          </a:prstGeom>
          <a:ln w="57150" cmpd="sng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59D1B7E-E0F7-C04E-8A52-91AB4FF3C878}"/>
              </a:ext>
            </a:extLst>
          </p:cNvPr>
          <p:cNvCxnSpPr/>
          <p:nvPr/>
        </p:nvCxnSpPr>
        <p:spPr bwMode="auto">
          <a:xfrm flipH="1">
            <a:off x="9296400" y="3997325"/>
            <a:ext cx="838200" cy="0"/>
          </a:xfrm>
          <a:prstGeom prst="line">
            <a:avLst/>
          </a:prstGeom>
          <a:ln w="57150" cmpd="sng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510" name="Rounded Rectangle 6">
            <a:extLst>
              <a:ext uri="{FF2B5EF4-FFF2-40B4-BE49-F238E27FC236}">
                <a16:creationId xmlns:a16="http://schemas.microsoft.com/office/drawing/2014/main" xmlns="" id="{14AFE9DE-241B-6B43-B7AD-0971C7C0A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4" y="4449764"/>
            <a:ext cx="7767637" cy="350837"/>
          </a:xfrm>
          <a:prstGeom prst="roundRect">
            <a:avLst>
              <a:gd name="adj" fmla="val 16667"/>
            </a:avLst>
          </a:prstGeom>
          <a:solidFill>
            <a:srgbClr val="FFD821">
              <a:alpha val="23921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63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1">
            <a:extLst>
              <a:ext uri="{FF2B5EF4-FFF2-40B4-BE49-F238E27FC236}">
                <a16:creationId xmlns:a16="http://schemas.microsoft.com/office/drawing/2014/main" xmlns="" id="{046E6D76-FEF3-A84D-9D08-79EA5D589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1DADA7-E597-9846-8D3C-8C9ECF59DD35}" type="slidenum">
              <a:rPr lang="en-US" altLang="en-US" sz="900">
                <a:latin typeface="Helvetica" pitchFamily="2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 sz="900">
              <a:latin typeface="Helvetica" pitchFamily="2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84AFED95-1DCC-FA4B-B33A-164717150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644775"/>
            <a:ext cx="457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latin typeface="Helvetica" pitchFamily="2" charset="0"/>
              </a:rPr>
              <a:t>Step 1: An understanding of where and when significant energy waste is likely to occur </a:t>
            </a:r>
            <a:r>
              <a:rPr lang="en-US" altLang="en-US">
                <a:solidFill>
                  <a:srgbClr val="C76400"/>
                </a:solidFill>
                <a:latin typeface="Helvetica" pitchFamily="2" charset="0"/>
              </a:rPr>
              <a:t>is required.</a:t>
            </a:r>
          </a:p>
        </p:txBody>
      </p:sp>
    </p:spTree>
    <p:extLst>
      <p:ext uri="{BB962C8B-B14F-4D97-AF65-F5344CB8AC3E}">
        <p14:creationId xmlns:p14="http://schemas.microsoft.com/office/powerpoint/2010/main" val="3046315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1">
            <a:extLst>
              <a:ext uri="{FF2B5EF4-FFF2-40B4-BE49-F238E27FC236}">
                <a16:creationId xmlns:a16="http://schemas.microsoft.com/office/drawing/2014/main" xmlns="" id="{304D827C-2FCE-3040-AE54-A21D24F13F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CCC9A6-8E60-3149-A610-910DC6B3CE18}" type="slidenum">
              <a:rPr lang="en-US" altLang="en-US" sz="900">
                <a:latin typeface="Helvetica" pitchFamily="2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 sz="900">
              <a:latin typeface="Helvetica" pitchFamily="2" charset="0"/>
            </a:endParaRPr>
          </a:p>
        </p:txBody>
      </p:sp>
      <p:pic>
        <p:nvPicPr>
          <p:cNvPr id="23554" name="Picture 7">
            <a:extLst>
              <a:ext uri="{FF2B5EF4-FFF2-40B4-BE49-F238E27FC236}">
                <a16:creationId xmlns:a16="http://schemas.microsoft.com/office/drawing/2014/main" xmlns="" id="{37F89D32-1632-1B49-9C75-466B7767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304800"/>
            <a:ext cx="84709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14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>
            <a:extLst>
              <a:ext uri="{FF2B5EF4-FFF2-40B4-BE49-F238E27FC236}">
                <a16:creationId xmlns:a16="http://schemas.microsoft.com/office/drawing/2014/main" xmlns="" id="{734F5933-4365-C043-B790-53BCBB874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5C122A-3699-B54F-9FD5-A023A3385023}" type="slidenum">
              <a:rPr lang="en-US" altLang="en-US" sz="900">
                <a:latin typeface="Helvetica" pitchFamily="2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 sz="900">
              <a:latin typeface="Helvetica" pitchFamily="2" charset="0"/>
            </a:endParaRP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xmlns="" id="{1C8F79FB-0195-464E-8B0B-E90F0D444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20210"/>
            <a:ext cx="48006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>
            <a:extLst>
              <a:ext uri="{FF2B5EF4-FFF2-40B4-BE49-F238E27FC236}">
                <a16:creationId xmlns:a16="http://schemas.microsoft.com/office/drawing/2014/main" xmlns="" id="{04B95613-4E25-BB41-8837-69524B58C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45947"/>
            <a:ext cx="47958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5C468C02-D3F5-3C40-8E27-1A512E769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52401"/>
            <a:ext cx="8659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C76400"/>
                </a:solidFill>
                <a:ea typeface="ＭＳ Ｐゴシック" charset="0"/>
                <a:cs typeface="ＭＳ Ｐゴシック" charset="0"/>
              </a:rPr>
              <a:t>Building-specific allocation</a:t>
            </a:r>
            <a:endParaRPr lang="en-US" dirty="0">
              <a:latin typeface="Calibri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3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>
            <a:extLst>
              <a:ext uri="{FF2B5EF4-FFF2-40B4-BE49-F238E27FC236}">
                <a16:creationId xmlns:a16="http://schemas.microsoft.com/office/drawing/2014/main" xmlns="" id="{52B9AC0B-77A8-9A45-B4BC-F251B70451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F2DD38C-F857-304F-86B5-1091DCD2C9C4}" type="slidenum">
              <a:rPr lang="en-US" altLang="en-US" sz="900">
                <a:latin typeface="Helvetica" pitchFamily="2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 sz="900">
              <a:latin typeface="Helvetica" pitchFamily="2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CBA94B9E-E5D5-C443-9B88-BFFE290B1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644775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latin typeface="Helvetica" pitchFamily="2" charset="0"/>
              </a:rPr>
              <a:t>Step 2: A set of tasks customized to the building that are designed to detect excess energy use </a:t>
            </a:r>
            <a:r>
              <a:rPr lang="en-US" altLang="en-US">
                <a:solidFill>
                  <a:srgbClr val="C76400"/>
                </a:solidFill>
                <a:latin typeface="Helvetica" pitchFamily="2" charset="0"/>
              </a:rPr>
              <a:t>is required.</a:t>
            </a:r>
          </a:p>
        </p:txBody>
      </p:sp>
    </p:spTree>
    <p:extLst>
      <p:ext uri="{BB962C8B-B14F-4D97-AF65-F5344CB8AC3E}">
        <p14:creationId xmlns:p14="http://schemas.microsoft.com/office/powerpoint/2010/main" val="1345914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1">
            <a:extLst>
              <a:ext uri="{FF2B5EF4-FFF2-40B4-BE49-F238E27FC236}">
                <a16:creationId xmlns:a16="http://schemas.microsoft.com/office/drawing/2014/main" xmlns="" id="{D53BE64E-778C-FA44-BBAB-7C1B02906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CFC19B-DD64-8944-B582-3625DA71215B}" type="slidenum">
              <a:rPr lang="en-US" altLang="en-US" sz="900">
                <a:latin typeface="Helvetica" pitchFamily="2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 sz="900">
              <a:latin typeface="Helvetica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D4725792-E275-1D43-B3FE-0FF75B343942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582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/>
              <a:t>B3 Energy Efficient Operations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xmlns="" id="{3C3EFD2E-664C-C94E-85BB-4BB7589C6EBD}"/>
              </a:ext>
            </a:extLst>
          </p:cNvPr>
          <p:cNvSpPr txBox="1">
            <a:spLocks/>
          </p:cNvSpPr>
          <p:nvPr/>
        </p:nvSpPr>
        <p:spPr bwMode="auto">
          <a:xfrm>
            <a:off x="2111376" y="955675"/>
            <a:ext cx="8334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D46A27"/>
                </a:solidFill>
                <a:latin typeface="Myriad Pro" panose="020B0503030403020204" pitchFamily="34" charset="0"/>
              </a:rPr>
              <a:t>Example: </a:t>
            </a:r>
            <a:r>
              <a:rPr lang="en-US" altLang="en-US" sz="2000">
                <a:solidFill>
                  <a:srgbClr val="C76400"/>
                </a:solidFill>
                <a:latin typeface="Myriad Pro" panose="020B0503030403020204" pitchFamily="34" charset="0"/>
              </a:rPr>
              <a:t>Incorrect </a:t>
            </a:r>
            <a:r>
              <a:rPr lang="en-US" altLang="en-US" sz="2000">
                <a:solidFill>
                  <a:srgbClr val="D46A27"/>
                </a:solidFill>
                <a:latin typeface="Myriad Pro" panose="020B0503030403020204" pitchFamily="34" charset="0"/>
              </a:rPr>
              <a:t>Mixed Air Temperature</a:t>
            </a:r>
          </a:p>
        </p:txBody>
      </p:sp>
      <p:pic>
        <p:nvPicPr>
          <p:cNvPr id="26628" name="Picture 5" descr="MAT-wasteGM2web.pdf">
            <a:extLst>
              <a:ext uri="{FF2B5EF4-FFF2-40B4-BE49-F238E27FC236}">
                <a16:creationId xmlns:a16="http://schemas.microsoft.com/office/drawing/2014/main" xmlns="" id="{94906D38-4AD5-6840-8F18-B3719EBBE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23021" r="21873" b="52037"/>
          <a:stretch>
            <a:fillRect/>
          </a:stretch>
        </p:blipFill>
        <p:spPr bwMode="auto">
          <a:xfrm>
            <a:off x="1676401" y="2133600"/>
            <a:ext cx="454501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MAT-wasteGM2web.pdf">
            <a:extLst>
              <a:ext uri="{FF2B5EF4-FFF2-40B4-BE49-F238E27FC236}">
                <a16:creationId xmlns:a16="http://schemas.microsoft.com/office/drawing/2014/main" xmlns="" id="{E9C12AE5-A770-D343-8DBD-65D88A349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47408" r="21873" b="18333"/>
          <a:stretch>
            <a:fillRect/>
          </a:stretch>
        </p:blipFill>
        <p:spPr bwMode="auto">
          <a:xfrm>
            <a:off x="5932488" y="2133601"/>
            <a:ext cx="4545012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932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xmlns="" id="{CC691D9C-5E62-6F4A-AA25-DE2BB1D67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"/>
            <a:ext cx="6716713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89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xmlns="" id="{7AC60D17-7B2A-3D49-878B-4F950D2C6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>
            <a:fillRect/>
          </a:stretch>
        </p:blipFill>
        <p:spPr bwMode="auto">
          <a:xfrm>
            <a:off x="1524000" y="974725"/>
            <a:ext cx="9144000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186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xmlns="" id="{E8D075B1-2EBF-F346-8C6F-800E3075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4" y="1"/>
            <a:ext cx="49688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8" name="Group 3">
            <a:extLst>
              <a:ext uri="{FF2B5EF4-FFF2-40B4-BE49-F238E27FC236}">
                <a16:creationId xmlns:a16="http://schemas.microsoft.com/office/drawing/2014/main" xmlns="" id="{41FD51B8-1D80-4142-A386-4121BD97BB9C}"/>
              </a:ext>
            </a:extLst>
          </p:cNvPr>
          <p:cNvGrpSpPr>
            <a:grpSpLocks/>
          </p:cNvGrpSpPr>
          <p:nvPr/>
        </p:nvGrpSpPr>
        <p:grpSpPr bwMode="auto">
          <a:xfrm>
            <a:off x="4373563" y="563564"/>
            <a:ext cx="252412" cy="300037"/>
            <a:chOff x="1066800" y="444500"/>
            <a:chExt cx="271137" cy="3462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DAFE646-6FE5-A346-A7B1-F949E5EFB3A8}"/>
                </a:ext>
              </a:extLst>
            </p:cNvPr>
            <p:cNvSpPr txBox="1"/>
            <p:nvPr/>
          </p:nvSpPr>
          <p:spPr>
            <a:xfrm>
              <a:off x="1097199" y="444500"/>
              <a:ext cx="240738" cy="2528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ED4AC16C-FEB5-1243-B5B7-C6F49C56AC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80000">
              <a:off x="1066800" y="444500"/>
              <a:ext cx="0" cy="34625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699" name="Group 4">
            <a:extLst>
              <a:ext uri="{FF2B5EF4-FFF2-40B4-BE49-F238E27FC236}">
                <a16:creationId xmlns:a16="http://schemas.microsoft.com/office/drawing/2014/main" xmlns="" id="{6E5B2211-7864-644E-B7C2-6F0838BBBA8D}"/>
              </a:ext>
            </a:extLst>
          </p:cNvPr>
          <p:cNvGrpSpPr>
            <a:grpSpLocks/>
          </p:cNvGrpSpPr>
          <p:nvPr/>
        </p:nvGrpSpPr>
        <p:grpSpPr bwMode="auto">
          <a:xfrm>
            <a:off x="5173664" y="1520826"/>
            <a:ext cx="238125" cy="430213"/>
            <a:chOff x="1832074" y="1401876"/>
            <a:chExt cx="250449" cy="4590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CE0EAEE6-3D2C-B141-891D-FEA8BF27A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82523" y="1513678"/>
              <a:ext cx="0" cy="34726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A1F6024-68D0-EA4C-BA68-221E50457A66}"/>
                </a:ext>
              </a:extLst>
            </p:cNvPr>
            <p:cNvSpPr txBox="1"/>
            <p:nvPr/>
          </p:nvSpPr>
          <p:spPr>
            <a:xfrm>
              <a:off x="1832074" y="1401876"/>
              <a:ext cx="240738" cy="2554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9700" name="Group 9">
            <a:extLst>
              <a:ext uri="{FF2B5EF4-FFF2-40B4-BE49-F238E27FC236}">
                <a16:creationId xmlns:a16="http://schemas.microsoft.com/office/drawing/2014/main" xmlns="" id="{C042B90E-4144-6545-A34C-882B3798C41E}"/>
              </a:ext>
            </a:extLst>
          </p:cNvPr>
          <p:cNvGrpSpPr>
            <a:grpSpLocks/>
          </p:cNvGrpSpPr>
          <p:nvPr/>
        </p:nvGrpSpPr>
        <p:grpSpPr bwMode="auto">
          <a:xfrm>
            <a:off x="3560764" y="2871788"/>
            <a:ext cx="4968875" cy="3376612"/>
            <a:chOff x="0" y="0"/>
            <a:chExt cx="6257715" cy="4360332"/>
          </a:xfrm>
        </p:grpSpPr>
        <p:pic>
          <p:nvPicPr>
            <p:cNvPr id="29701" name="Picture 10">
              <a:extLst>
                <a:ext uri="{FF2B5EF4-FFF2-40B4-BE49-F238E27FC236}">
                  <a16:creationId xmlns:a16="http://schemas.microsoft.com/office/drawing/2014/main" xmlns="" id="{36E1FAE5-AF0E-0044-AC6A-6569E0F2F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57715" cy="4360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41C24672-0AB7-C742-A1D6-DA4584BCF66C}"/>
                </a:ext>
              </a:extLst>
            </p:cNvPr>
            <p:cNvSpPr/>
            <p:nvPr/>
          </p:nvSpPr>
          <p:spPr>
            <a:xfrm>
              <a:off x="2920915" y="2534868"/>
              <a:ext cx="572755" cy="412478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n>
                  <a:solidFill>
                    <a:schemeClr val="tx1"/>
                  </a:solidFill>
                  <a:prstDash val="sysDash"/>
                </a:ln>
                <a:noFill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9BDEFC92-929A-CE40-9570-B72E181EA67A}"/>
                </a:ext>
              </a:extLst>
            </p:cNvPr>
            <p:cNvSpPr/>
            <p:nvPr/>
          </p:nvSpPr>
          <p:spPr>
            <a:xfrm>
              <a:off x="1693334" y="1139613"/>
              <a:ext cx="572755" cy="412479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n>
                  <a:solidFill>
                    <a:schemeClr val="tx1"/>
                  </a:solidFill>
                  <a:prstDash val="sysDash"/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82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Buildings 2030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79130" y="2403763"/>
            <a:ext cx="7924800" cy="319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marL="227013" indent="-227013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1pPr>
            <a:lvl2pPr marL="742950" indent="-285750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2pPr>
            <a:lvl3pPr marL="1143000" indent="-228600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3pPr>
            <a:lvl4pPr marL="1600200" indent="-228600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4pPr>
            <a:lvl5pPr marL="2057400" indent="-228600"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" pitchFamily="-84" charset="0"/>
                <a:ea typeface="ヒラギノ角ゴ Pro W3" pitchFamily="-84" charset="-128"/>
              </a:defRPr>
            </a:lvl9pPr>
          </a:lstStyle>
          <a:p>
            <a:pPr>
              <a:spcAft>
                <a:spcPts val="1324"/>
              </a:spcAft>
              <a:buFontTx/>
              <a:buChar char="•"/>
            </a:pPr>
            <a:r>
              <a:rPr lang="en-US" altLang="en-US" sz="2000" b="0" dirty="0">
                <a:latin typeface="Myriad Pro" pitchFamily="34" charset="0"/>
                <a:cs typeface="Times New Roman" pitchFamily="18" charset="0"/>
              </a:rPr>
              <a:t>The SB2030 initiative was passed by the Minnesota legislature in the 2008 session.</a:t>
            </a:r>
          </a:p>
          <a:p>
            <a:pPr>
              <a:spcAft>
                <a:spcPts val="1324"/>
              </a:spcAft>
              <a:buFontTx/>
              <a:buChar char="•"/>
            </a:pPr>
            <a:r>
              <a:rPr lang="en-US" altLang="en-US" sz="2000" b="0" dirty="0">
                <a:latin typeface="Myriad Pro" pitchFamily="34" charset="0"/>
                <a:cs typeface="Times New Roman" pitchFamily="18" charset="0"/>
              </a:rPr>
              <a:t>The purpose is </a:t>
            </a:r>
            <a:r>
              <a:rPr lang="ja-JP" altLang="en-US" sz="2000" b="0" dirty="0">
                <a:latin typeface="Myriad Pro" pitchFamily="34" charset="0"/>
                <a:cs typeface="Times New Roman" pitchFamily="18" charset="0"/>
              </a:rPr>
              <a:t>“</a:t>
            </a:r>
            <a:r>
              <a:rPr lang="en-US" altLang="ja-JP" sz="2000" b="0" dirty="0">
                <a:latin typeface="Myriad Pro" pitchFamily="34" charset="0"/>
                <a:cs typeface="Times New Roman" pitchFamily="18" charset="0"/>
              </a:rPr>
              <a:t>to establish </a:t>
            </a:r>
            <a:r>
              <a:rPr lang="en-US" altLang="ja-JP" sz="2000" dirty="0">
                <a:solidFill>
                  <a:schemeClr val="accent4"/>
                </a:solidFill>
                <a:latin typeface="Myriad Pro" pitchFamily="34" charset="0"/>
                <a:cs typeface="Times New Roman" pitchFamily="18" charset="0"/>
              </a:rPr>
              <a:t>cost-effective</a:t>
            </a:r>
            <a:r>
              <a:rPr lang="en-US" altLang="ja-JP" sz="2000" b="0" dirty="0">
                <a:latin typeface="Myriad Pro" pitchFamily="34" charset="0"/>
                <a:cs typeface="Times New Roman" pitchFamily="18" charset="0"/>
              </a:rPr>
              <a:t> energy-efficiency performance standards for new and substantially reconstructed commercial, industrial and institutional buildings that can significantly </a:t>
            </a:r>
            <a:r>
              <a:rPr lang="en-US" altLang="ja-JP" sz="2000" dirty="0">
                <a:solidFill>
                  <a:schemeClr val="accent4"/>
                </a:solidFill>
                <a:latin typeface="Myriad Pro" pitchFamily="34" charset="0"/>
                <a:cs typeface="Times New Roman" pitchFamily="18" charset="0"/>
              </a:rPr>
              <a:t>reduce carbon dioxide emissions by lowering energy use </a:t>
            </a:r>
            <a:r>
              <a:rPr lang="en-US" altLang="ja-JP" sz="2000" b="0" dirty="0">
                <a:latin typeface="Myriad Pro" pitchFamily="34" charset="0"/>
                <a:cs typeface="Times New Roman" pitchFamily="18" charset="0"/>
              </a:rPr>
              <a:t>...</a:t>
            </a:r>
            <a:r>
              <a:rPr lang="ja-JP" altLang="en-US" sz="2000" b="0" dirty="0">
                <a:latin typeface="Myriad Pro" pitchFamily="34" charset="0"/>
                <a:cs typeface="Times New Roman" pitchFamily="18" charset="0"/>
              </a:rPr>
              <a:t>”</a:t>
            </a:r>
            <a:endParaRPr lang="en-US" altLang="ja-JP" sz="2000" b="0" dirty="0">
              <a:latin typeface="Myriad Pro" pitchFamily="34" charset="0"/>
              <a:cs typeface="Times New Roman" pitchFamily="18" charset="0"/>
            </a:endParaRP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altLang="en-US" sz="2000" b="0" dirty="0">
                <a:latin typeface="Myriad Pro" pitchFamily="34" charset="0"/>
                <a:cs typeface="Times New Roman" pitchFamily="18" charset="0"/>
              </a:rPr>
              <a:t>These standards have become the energy use requirements for state-bonded projects through the B3 Guidelines (formerly Minnesota Sustainable Building Guidelines). </a:t>
            </a:r>
          </a:p>
        </p:txBody>
      </p:sp>
      <p:pic>
        <p:nvPicPr>
          <p:cNvPr id="5" name="Picture 2" descr="M:\08Proj\080428\ADMN\MN SB 2030\Presentations\AIA MN Convention 2013\Images\SB-2030-Standard-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10690"/>
            <a:ext cx="3293330" cy="23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830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1">
            <a:extLst>
              <a:ext uri="{FF2B5EF4-FFF2-40B4-BE49-F238E27FC236}">
                <a16:creationId xmlns:a16="http://schemas.microsoft.com/office/drawing/2014/main" xmlns="" id="{ED14FB7D-4F67-CE4E-A8E5-333853126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6426955-938D-CC45-B491-E9107F496B84}" type="slidenum">
              <a:rPr lang="en-US" altLang="en-US" sz="900">
                <a:latin typeface="Helvetica" pitchFamily="2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 sz="900">
              <a:latin typeface="Helvetica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F4DA3EE-7069-DD45-B269-79905D1EF616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582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/>
              <a:t>B3 Energy Efficient Operations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xmlns="" id="{E707D75A-727C-1D4F-A6E0-072B6441F2FF}"/>
              </a:ext>
            </a:extLst>
          </p:cNvPr>
          <p:cNvSpPr txBox="1">
            <a:spLocks/>
          </p:cNvSpPr>
          <p:nvPr/>
        </p:nvSpPr>
        <p:spPr bwMode="auto">
          <a:xfrm>
            <a:off x="2111376" y="955675"/>
            <a:ext cx="8334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D46A27"/>
                </a:solidFill>
                <a:latin typeface="Myriad Pro" panose="020B0503030403020204" pitchFamily="34" charset="0"/>
              </a:rPr>
              <a:t>Example: Excessive air handler runtime</a:t>
            </a:r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xmlns="" id="{8FA6308C-0983-4E47-ACD4-8C59345F0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18"/>
          <a:stretch>
            <a:fillRect/>
          </a:stretch>
        </p:blipFill>
        <p:spPr bwMode="auto">
          <a:xfrm>
            <a:off x="1524001" y="1524000"/>
            <a:ext cx="450532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>
            <a:extLst>
              <a:ext uri="{FF2B5EF4-FFF2-40B4-BE49-F238E27FC236}">
                <a16:creationId xmlns:a16="http://schemas.microsoft.com/office/drawing/2014/main" xmlns="" id="{223CF950-1B01-484A-BC48-728A4C4CA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5"/>
          <a:stretch>
            <a:fillRect/>
          </a:stretch>
        </p:blipFill>
        <p:spPr bwMode="auto">
          <a:xfrm>
            <a:off x="6086476" y="1544638"/>
            <a:ext cx="45053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427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xmlns="" id="{ED3E2AB3-3E10-F84E-8373-3B26E58C6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2400"/>
            <a:ext cx="8088313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287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OfficeLightingZone.png">
            <a:extLst>
              <a:ext uri="{FF2B5EF4-FFF2-40B4-BE49-F238E27FC236}">
                <a16:creationId xmlns:a16="http://schemas.microsoft.com/office/drawing/2014/main" xmlns="" id="{04DAC176-1211-1948-8D70-D0B55271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124200"/>
            <a:ext cx="15986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72F23B9E-E2AA-0A49-B944-E9858FAFC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-15875"/>
            <a:ext cx="723106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027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>
            <a:extLst>
              <a:ext uri="{FF2B5EF4-FFF2-40B4-BE49-F238E27FC236}">
                <a16:creationId xmlns:a16="http://schemas.microsoft.com/office/drawing/2014/main" xmlns="" id="{092AA1CB-3E3D-3948-A817-B852024E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1"/>
            <a:ext cx="8991600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8493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xmlns="" id="{1856D25F-FC00-394A-A997-439CB3744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542088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992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1">
            <a:extLst>
              <a:ext uri="{FF2B5EF4-FFF2-40B4-BE49-F238E27FC236}">
                <a16:creationId xmlns:a16="http://schemas.microsoft.com/office/drawing/2014/main" xmlns="" id="{0288E4FA-1EC0-5D44-925F-5D31B535D2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49726" y="190500"/>
            <a:ext cx="3184525" cy="3179636"/>
            <a:chOff x="276960" y="826328"/>
            <a:chExt cx="4549094" cy="4543206"/>
          </a:xfrm>
        </p:grpSpPr>
        <p:grpSp>
          <p:nvGrpSpPr>
            <p:cNvPr id="35848" name="Group 1">
              <a:extLst>
                <a:ext uri="{FF2B5EF4-FFF2-40B4-BE49-F238E27FC236}">
                  <a16:creationId xmlns:a16="http://schemas.microsoft.com/office/drawing/2014/main" xmlns="" id="{D88651BF-9D52-D347-B97B-933318228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960" y="826328"/>
              <a:ext cx="4549094" cy="3784601"/>
              <a:chOff x="0" y="0"/>
              <a:chExt cx="5321303" cy="4694413"/>
            </a:xfrm>
          </p:grpSpPr>
          <p:grpSp>
            <p:nvGrpSpPr>
              <p:cNvPr id="35850" name="Group 3">
                <a:extLst>
                  <a:ext uri="{FF2B5EF4-FFF2-40B4-BE49-F238E27FC236}">
                    <a16:creationId xmlns:a16="http://schemas.microsoft.com/office/drawing/2014/main" xmlns="" id="{13019C3A-4E7F-4944-8471-0204C0A55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321303" cy="4694413"/>
                <a:chOff x="0" y="0"/>
                <a:chExt cx="6315111" cy="5450571"/>
              </a:xfrm>
            </p:grpSpPr>
            <p:pic>
              <p:nvPicPr>
                <p:cNvPr id="35855" name="Picture 8">
                  <a:extLst>
                    <a:ext uri="{FF2B5EF4-FFF2-40B4-BE49-F238E27FC236}">
                      <a16:creationId xmlns:a16="http://schemas.microsoft.com/office/drawing/2014/main" xmlns="" id="{9B13B134-020F-EA41-A72F-C576441043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092" r="-307"/>
                <a:stretch>
                  <a:fillRect/>
                </a:stretch>
              </p:blipFill>
              <p:spPr bwMode="auto">
                <a:xfrm>
                  <a:off x="5589114" y="0"/>
                  <a:ext cx="725997" cy="5450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856" name="Picture 9">
                  <a:extLst>
                    <a:ext uri="{FF2B5EF4-FFF2-40B4-BE49-F238E27FC236}">
                      <a16:creationId xmlns:a16="http://schemas.microsoft.com/office/drawing/2014/main" xmlns="" id="{D7BBA3D2-3281-8D4C-AD76-BB300972A8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7896"/>
                <a:stretch>
                  <a:fillRect/>
                </a:stretch>
              </p:blipFill>
              <p:spPr bwMode="auto">
                <a:xfrm>
                  <a:off x="0" y="0"/>
                  <a:ext cx="3230596" cy="5450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857" name="Picture 10">
                  <a:extLst>
                    <a:ext uri="{FF2B5EF4-FFF2-40B4-BE49-F238E27FC236}">
                      <a16:creationId xmlns:a16="http://schemas.microsoft.com/office/drawing/2014/main" xmlns="" id="{9D819AC1-620A-E244-861C-5454C5286C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600" r="25574"/>
                <a:stretch>
                  <a:fillRect/>
                </a:stretch>
              </p:blipFill>
              <p:spPr bwMode="auto">
                <a:xfrm>
                  <a:off x="3186917" y="0"/>
                  <a:ext cx="2498286" cy="5450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xmlns="" id="{8F49B44D-2130-CF49-BED6-8CB2A0788A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310497" y="3491659"/>
                <a:ext cx="0" cy="419223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137CEC7-3F52-3246-876F-98BE610769DE}"/>
                  </a:ext>
                </a:extLst>
              </p:cNvPr>
              <p:cNvSpPr txBox="1"/>
              <p:nvPr/>
            </p:nvSpPr>
            <p:spPr>
              <a:xfrm>
                <a:off x="297179" y="1155702"/>
                <a:ext cx="461256" cy="54548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40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2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xmlns="" id="{14507F59-AA67-D244-96EC-8FA41E85C5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80000">
                <a:off x="262617" y="1156384"/>
                <a:ext cx="0" cy="419223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2CD1906-BF2D-DE4F-8EBC-8AEB8EF7D77D}"/>
                  </a:ext>
                </a:extLst>
              </p:cNvPr>
              <p:cNvSpPr txBox="1"/>
              <p:nvPr/>
            </p:nvSpPr>
            <p:spPr>
              <a:xfrm>
                <a:off x="2024379" y="3356932"/>
                <a:ext cx="461256" cy="5454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40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14EB0DB-FC15-1042-BBEE-87EEB5D1AC75}"/>
                </a:ext>
              </a:extLst>
            </p:cNvPr>
            <p:cNvSpPr txBox="1"/>
            <p:nvPr/>
          </p:nvSpPr>
          <p:spPr>
            <a:xfrm>
              <a:off x="330300" y="4621934"/>
              <a:ext cx="4302978" cy="747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1: </a:t>
              </a:r>
              <a:r>
                <a:rPr lang="en-US" sz="1400">
                  <a:solidFill>
                    <a:srgbClr val="FF0000"/>
                  </a:solidFill>
                </a:rPr>
                <a:t>Scroll Down to "NAE299-01 - ST&amp;SS"</a:t>
              </a:r>
            </a:p>
            <a:p>
              <a:pPr>
                <a:defRPr/>
              </a:pPr>
              <a:r>
                <a:rPr lang="en-US" sz="1400">
                  <a:solidFill>
                    <a:srgbClr val="FF0000"/>
                  </a:solidFill>
                </a:rPr>
                <a:t>2: Click the "+" next to the name.</a:t>
              </a:r>
              <a:endParaRPr lang="en-US" sz="1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35842" name="Group 17">
            <a:extLst>
              <a:ext uri="{FF2B5EF4-FFF2-40B4-BE49-F238E27FC236}">
                <a16:creationId xmlns:a16="http://schemas.microsoft.com/office/drawing/2014/main" xmlns="" id="{C98A89C3-F640-6147-9FC5-13E4D845AA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75038" y="3368677"/>
            <a:ext cx="4684712" cy="3386138"/>
            <a:chOff x="1449070" y="1171374"/>
            <a:chExt cx="6245859" cy="4515254"/>
          </a:xfrm>
        </p:grpSpPr>
        <p:grpSp>
          <p:nvGrpSpPr>
            <p:cNvPr id="35843" name="Group 12">
              <a:extLst>
                <a:ext uri="{FF2B5EF4-FFF2-40B4-BE49-F238E27FC236}">
                  <a16:creationId xmlns:a16="http://schemas.microsoft.com/office/drawing/2014/main" xmlns="" id="{847117D7-C1C5-7344-8B75-47EFB8750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070" y="1171374"/>
              <a:ext cx="6245859" cy="3457786"/>
              <a:chOff x="0" y="0"/>
              <a:chExt cx="6244793" cy="3457786"/>
            </a:xfrm>
          </p:grpSpPr>
          <p:pic>
            <p:nvPicPr>
              <p:cNvPr id="35845" name="Picture 14">
                <a:extLst>
                  <a:ext uri="{FF2B5EF4-FFF2-40B4-BE49-F238E27FC236}">
                    <a16:creationId xmlns:a16="http://schemas.microsoft.com/office/drawing/2014/main" xmlns="" id="{CCC7C9D8-C559-4841-9005-0D5E3AF0E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245" b="25372"/>
              <a:stretch>
                <a:fillRect/>
              </a:stretch>
            </p:blipFill>
            <p:spPr bwMode="auto">
              <a:xfrm>
                <a:off x="0" y="0"/>
                <a:ext cx="6244793" cy="345778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D6D28881-ADDF-9F45-80CA-DADFD95FBC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560000">
                <a:off x="4738086" y="1555890"/>
                <a:ext cx="0" cy="41702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532384F-5FCD-6244-BB25-CAD8B611DEE8}"/>
                  </a:ext>
                </a:extLst>
              </p:cNvPr>
              <p:cNvSpPr txBox="1"/>
              <p:nvPr/>
            </p:nvSpPr>
            <p:spPr>
              <a:xfrm>
                <a:off x="4740479" y="1589190"/>
                <a:ext cx="367963" cy="410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40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9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53EDF59-38C4-934E-B3B4-2510A86B43DC}"/>
                </a:ext>
              </a:extLst>
            </p:cNvPr>
            <p:cNvSpPr txBox="1"/>
            <p:nvPr/>
          </p:nvSpPr>
          <p:spPr>
            <a:xfrm>
              <a:off x="1557398" y="4681633"/>
              <a:ext cx="4632960" cy="100499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9: </a:t>
              </a:r>
              <a:r>
                <a:rPr lang="en-US" sz="1400" dirty="0">
                  <a:solidFill>
                    <a:srgbClr val="FF0000"/>
                  </a:solidFill>
                </a:rPr>
                <a:t> Use the fields in the popup window to modify the schedule.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126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">
            <a:extLst>
              <a:ext uri="{FF2B5EF4-FFF2-40B4-BE49-F238E27FC236}">
                <a16:creationId xmlns:a16="http://schemas.microsoft.com/office/drawing/2014/main" xmlns="" id="{BD885AF6-7007-284B-BF2A-A85786EF20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665DF7-3F2E-B74C-ABAC-E9C9638E5545}" type="slidenum">
              <a:rPr lang="en-US" altLang="en-US" sz="900">
                <a:latin typeface="Helvetica" pitchFamily="2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 sz="900">
              <a:latin typeface="Helvetica" pitchFamily="2" charset="0"/>
            </a:endParaRP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xmlns="" id="{2EF58966-4A57-2C40-970C-284B3DF2C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6" y="0"/>
            <a:ext cx="6626225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941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52">
            <a:extLst>
              <a:ext uri="{FF2B5EF4-FFF2-40B4-BE49-F238E27FC236}">
                <a16:creationId xmlns:a16="http://schemas.microsoft.com/office/drawing/2014/main" xmlns="" id="{9063F060-DBB1-1B40-84C9-64844BCCD653}"/>
              </a:ext>
            </a:extLst>
          </p:cNvPr>
          <p:cNvGrpSpPr>
            <a:grpSpLocks/>
          </p:cNvGrpSpPr>
          <p:nvPr/>
        </p:nvGrpSpPr>
        <p:grpSpPr bwMode="auto">
          <a:xfrm>
            <a:off x="2287588" y="252414"/>
            <a:ext cx="3910012" cy="2751053"/>
            <a:chOff x="1635265" y="1426040"/>
            <a:chExt cx="5873470" cy="4132170"/>
          </a:xfrm>
        </p:grpSpPr>
        <p:pic>
          <p:nvPicPr>
            <p:cNvPr id="37911" name="Picture 28" descr="AHU2 fan kW.png">
              <a:extLst>
                <a:ext uri="{FF2B5EF4-FFF2-40B4-BE49-F238E27FC236}">
                  <a16:creationId xmlns:a16="http://schemas.microsoft.com/office/drawing/2014/main" xmlns="" id="{5FF0A450-0EF7-3045-87D4-892653679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265" y="1426040"/>
              <a:ext cx="5873470" cy="299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2A21AECE-37F4-B344-BC54-05A120BBB544}"/>
                </a:ext>
              </a:extLst>
            </p:cNvPr>
            <p:cNvSpPr/>
            <p:nvPr/>
          </p:nvSpPr>
          <p:spPr>
            <a:xfrm>
              <a:off x="2793505" y="1983569"/>
              <a:ext cx="233679" cy="1934209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n>
                  <a:solidFill>
                    <a:schemeClr val="tx1"/>
                  </a:solidFill>
                  <a:prstDash val="sysDash"/>
                </a:ln>
                <a:noFill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1A83A3C-1249-5544-9BB0-6193516A24FD}"/>
                </a:ext>
              </a:extLst>
            </p:cNvPr>
            <p:cNvSpPr txBox="1"/>
            <p:nvPr/>
          </p:nvSpPr>
          <p:spPr>
            <a:xfrm>
              <a:off x="2911069" y="1697870"/>
              <a:ext cx="1486776" cy="46229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FF0000"/>
                  </a:solidFill>
                </a:rPr>
                <a:t>"On" Event</a:t>
              </a:r>
            </a:p>
          </p:txBody>
        </p:sp>
        <p:grpSp>
          <p:nvGrpSpPr>
            <p:cNvPr id="37916" name="Group 31">
              <a:extLst>
                <a:ext uri="{FF2B5EF4-FFF2-40B4-BE49-F238E27FC236}">
                  <a16:creationId xmlns:a16="http://schemas.microsoft.com/office/drawing/2014/main" xmlns="" id="{268AB73A-2352-F24B-95F3-4BAE44B876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635" y="4423240"/>
              <a:ext cx="4955118" cy="866141"/>
              <a:chOff x="420370" y="2997200"/>
              <a:chExt cx="4955118" cy="52493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C5F88E9E-1397-A142-97CD-C512F282782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9705" y="2997252"/>
                <a:ext cx="0" cy="52458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9859FB42-AC75-F540-A02B-4AB310D689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04107" y="2997252"/>
                <a:ext cx="0" cy="52458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848134BE-5D9F-C648-9B0B-EF9F37DBAF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19512" y="2997252"/>
                <a:ext cx="0" cy="52458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0E21D770-9631-044E-86C6-A43C3479C69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27763" y="2997252"/>
                <a:ext cx="0" cy="52458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A122C621-0C27-3B43-AED9-12F0343616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33629" y="2997252"/>
                <a:ext cx="0" cy="52458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7480000F-B57C-7443-A540-2DEEFB8890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41879" y="2997252"/>
                <a:ext cx="0" cy="52458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25F4EEF1-83BF-2B43-A5E8-8BED760265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54899" y="2997252"/>
                <a:ext cx="0" cy="52458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A9F4BF1B-93B0-C745-9198-055079F447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375073" y="2997252"/>
                <a:ext cx="0" cy="52458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35A7000-E44F-E144-8159-9789D7CA5BA7}"/>
                </a:ext>
              </a:extLst>
            </p:cNvPr>
            <p:cNvSpPr txBox="1"/>
            <p:nvPr/>
          </p:nvSpPr>
          <p:spPr>
            <a:xfrm>
              <a:off x="2229050" y="5176820"/>
              <a:ext cx="477261" cy="3813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>
                  <a:solidFill>
                    <a:srgbClr val="FF0000"/>
                  </a:solidFill>
                </a:rPr>
                <a:t>Su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9769442-870C-0141-9DB4-F738FE57A3A9}"/>
                </a:ext>
              </a:extLst>
            </p:cNvPr>
            <p:cNvSpPr txBox="1"/>
            <p:nvPr/>
          </p:nvSpPr>
          <p:spPr>
            <a:xfrm>
              <a:off x="2963532" y="5176820"/>
              <a:ext cx="556722" cy="3813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>
                  <a:solidFill>
                    <a:srgbClr val="FF0000"/>
                  </a:solidFill>
                </a:rPr>
                <a:t>Mo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840EAC2-46ED-CC45-B2BA-CB45E40EBBC4}"/>
                </a:ext>
              </a:extLst>
            </p:cNvPr>
            <p:cNvSpPr txBox="1"/>
            <p:nvPr/>
          </p:nvSpPr>
          <p:spPr>
            <a:xfrm>
              <a:off x="3652706" y="5176820"/>
              <a:ext cx="482077" cy="3813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>
                  <a:solidFill>
                    <a:srgbClr val="FF0000"/>
                  </a:solidFill>
                </a:rPr>
                <a:t>Tu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59BADA3-DAD7-0D42-B590-BB9B5496FBB8}"/>
                </a:ext>
              </a:extLst>
            </p:cNvPr>
            <p:cNvSpPr txBox="1"/>
            <p:nvPr/>
          </p:nvSpPr>
          <p:spPr>
            <a:xfrm>
              <a:off x="5045360" y="5176820"/>
              <a:ext cx="482077" cy="3813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>
                  <a:solidFill>
                    <a:srgbClr val="FF0000"/>
                  </a:solidFill>
                </a:rPr>
                <a:t>Th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D8D0047-FE86-6D42-AC72-E8AB46A3A01E}"/>
                </a:ext>
              </a:extLst>
            </p:cNvPr>
            <p:cNvSpPr txBox="1"/>
            <p:nvPr/>
          </p:nvSpPr>
          <p:spPr>
            <a:xfrm>
              <a:off x="5796534" y="5176820"/>
              <a:ext cx="441140" cy="3813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>
                  <a:solidFill>
                    <a:srgbClr val="FF0000"/>
                  </a:solidFill>
                </a:rPr>
                <a:t>Fr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11CEAFB-4EFE-E64F-9A3A-C99E50176E25}"/>
                </a:ext>
              </a:extLst>
            </p:cNvPr>
            <p:cNvSpPr txBox="1"/>
            <p:nvPr/>
          </p:nvSpPr>
          <p:spPr>
            <a:xfrm>
              <a:off x="6521477" y="5176820"/>
              <a:ext cx="467629" cy="3813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>
                  <a:solidFill>
                    <a:srgbClr val="FF0000"/>
                  </a:solidFill>
                </a:rPr>
                <a:t>Sa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1D4157E-1960-AF48-86B6-8276BA1C2449}"/>
                </a:ext>
              </a:extLst>
            </p:cNvPr>
            <p:cNvSpPr txBox="1"/>
            <p:nvPr/>
          </p:nvSpPr>
          <p:spPr>
            <a:xfrm>
              <a:off x="4320416" y="5176820"/>
              <a:ext cx="559132" cy="3813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>
                  <a:solidFill>
                    <a:srgbClr val="FF0000"/>
                  </a:solidFill>
                </a:rPr>
                <a:t>We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B2A936C9-A8BA-BE47-B54D-B611B02C9191}"/>
                </a:ext>
              </a:extLst>
            </p:cNvPr>
            <p:cNvSpPr/>
            <p:nvPr/>
          </p:nvSpPr>
          <p:spPr>
            <a:xfrm>
              <a:off x="3238005" y="3572339"/>
              <a:ext cx="473710" cy="212089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n>
                  <a:solidFill>
                    <a:schemeClr val="tx1"/>
                  </a:solidFill>
                  <a:prstDash val="sysDash"/>
                </a:ln>
                <a:noFill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CBF14C55-B907-0140-B762-B9804E9C5543}"/>
                </a:ext>
              </a:extLst>
            </p:cNvPr>
            <p:cNvSpPr/>
            <p:nvPr/>
          </p:nvSpPr>
          <p:spPr>
            <a:xfrm>
              <a:off x="3936505" y="3572339"/>
              <a:ext cx="473710" cy="212089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n>
                  <a:solidFill>
                    <a:schemeClr val="tx1"/>
                  </a:solidFill>
                  <a:prstDash val="sysDash"/>
                </a:ln>
                <a:noFill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0BD80F2F-CA7D-4C49-AA6B-AC2107A14E1C}"/>
                </a:ext>
              </a:extLst>
            </p:cNvPr>
            <p:cNvSpPr/>
            <p:nvPr/>
          </p:nvSpPr>
          <p:spPr>
            <a:xfrm>
              <a:off x="4673105" y="3572339"/>
              <a:ext cx="473710" cy="212089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n>
                  <a:solidFill>
                    <a:schemeClr val="tx1"/>
                  </a:solidFill>
                  <a:prstDash val="sysDash"/>
                </a:ln>
                <a:noFill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7BBEE61-3C45-A846-A142-D64797F2FA19}"/>
                </a:ext>
              </a:extLst>
            </p:cNvPr>
            <p:cNvSpPr txBox="1"/>
            <p:nvPr/>
          </p:nvSpPr>
          <p:spPr>
            <a:xfrm>
              <a:off x="3190077" y="2770884"/>
              <a:ext cx="2476548" cy="69343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>
                  <a:solidFill>
                    <a:srgbClr val="FF0000"/>
                  </a:solidFill>
                </a:rPr>
                <a:t>Malfunction indicated--</a:t>
              </a:r>
            </a:p>
            <a:p>
              <a:pPr>
                <a:defRPr/>
              </a:pPr>
              <a:r>
                <a:rPr lang="en-US" sz="1200">
                  <a:solidFill>
                    <a:srgbClr val="FF0000"/>
                  </a:solidFill>
                </a:rPr>
                <a:t>fan energy use at night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07317095-712C-414E-ADBD-59DAA70803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64315" y="3278777"/>
              <a:ext cx="1285344" cy="30759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890" name="Group 61">
            <a:extLst>
              <a:ext uri="{FF2B5EF4-FFF2-40B4-BE49-F238E27FC236}">
                <a16:creationId xmlns:a16="http://schemas.microsoft.com/office/drawing/2014/main" xmlns="" id="{01D66925-A5BE-AC4E-A0CD-BE1880698347}"/>
              </a:ext>
            </a:extLst>
          </p:cNvPr>
          <p:cNvGrpSpPr>
            <a:grpSpLocks/>
          </p:cNvGrpSpPr>
          <p:nvPr/>
        </p:nvGrpSpPr>
        <p:grpSpPr bwMode="auto">
          <a:xfrm>
            <a:off x="6723063" y="93663"/>
            <a:ext cx="3905250" cy="4627070"/>
            <a:chOff x="1765055" y="685224"/>
            <a:chExt cx="5514087" cy="6534841"/>
          </a:xfrm>
        </p:grpSpPr>
        <p:grpSp>
          <p:nvGrpSpPr>
            <p:cNvPr id="37893" name="Group 53">
              <a:extLst>
                <a:ext uri="{FF2B5EF4-FFF2-40B4-BE49-F238E27FC236}">
                  <a16:creationId xmlns:a16="http://schemas.microsoft.com/office/drawing/2014/main" xmlns="" id="{C074527D-57A5-D048-8B71-6FE71768A0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5055" y="685224"/>
              <a:ext cx="5514086" cy="4208780"/>
              <a:chOff x="0" y="0"/>
              <a:chExt cx="5514086" cy="4208780"/>
            </a:xfrm>
          </p:grpSpPr>
          <p:pic>
            <p:nvPicPr>
              <p:cNvPr id="37895" name="Picture 55">
                <a:extLst>
                  <a:ext uri="{FF2B5EF4-FFF2-40B4-BE49-F238E27FC236}">
                    <a16:creationId xmlns:a16="http://schemas.microsoft.com/office/drawing/2014/main" xmlns="" id="{A6C5F69D-441B-EC48-9DD7-D2AC50D27C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514086" cy="420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xmlns="" id="{F1E9E7A3-2AA1-6C45-802D-50F4E3D094E2}"/>
                  </a:ext>
                </a:extLst>
              </p:cNvPr>
              <p:cNvSpPr/>
              <p:nvPr/>
            </p:nvSpPr>
            <p:spPr>
              <a:xfrm>
                <a:off x="3477260" y="2001520"/>
                <a:ext cx="646465" cy="436773"/>
              </a:xfrm>
              <a:prstGeom prst="roundRect">
                <a:avLst/>
              </a:prstGeom>
              <a:noFill/>
              <a:ln w="57150" cmpd="sng">
                <a:solidFill>
                  <a:srgbClr val="FF0000"/>
                </a:solidFill>
                <a:prstDash val="sysDash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n>
                    <a:solidFill>
                      <a:schemeClr val="tx1"/>
                    </a:solidFill>
                    <a:prstDash val="sysDash"/>
                  </a:ln>
                  <a:noFill/>
                </a:endParaRP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xmlns="" id="{7EDEF6F6-5AE5-7843-A4AB-2EECA194A68D}"/>
                  </a:ext>
                </a:extLst>
              </p:cNvPr>
              <p:cNvSpPr/>
              <p:nvPr/>
            </p:nvSpPr>
            <p:spPr>
              <a:xfrm>
                <a:off x="3497580" y="3129280"/>
                <a:ext cx="626145" cy="436773"/>
              </a:xfrm>
              <a:prstGeom prst="roundRect">
                <a:avLst/>
              </a:prstGeom>
              <a:noFill/>
              <a:ln w="57150" cmpd="sng">
                <a:solidFill>
                  <a:srgbClr val="FF0000"/>
                </a:solidFill>
                <a:prstDash val="sysDash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n>
                    <a:solidFill>
                      <a:schemeClr val="tx1"/>
                    </a:solidFill>
                    <a:prstDash val="sysDash"/>
                  </a:ln>
                  <a:noFill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xmlns="" id="{B01330CD-5D7D-7C4A-8F55-FA1A553E275F}"/>
                  </a:ext>
                </a:extLst>
              </p:cNvPr>
              <p:cNvSpPr/>
              <p:nvPr/>
            </p:nvSpPr>
            <p:spPr>
              <a:xfrm>
                <a:off x="2898140" y="2316480"/>
                <a:ext cx="676945" cy="436773"/>
              </a:xfrm>
              <a:prstGeom prst="roundRect">
                <a:avLst/>
              </a:prstGeom>
              <a:noFill/>
              <a:ln w="57150" cmpd="sng">
                <a:solidFill>
                  <a:srgbClr val="FF0000"/>
                </a:solidFill>
                <a:prstDash val="sysDash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n>
                    <a:solidFill>
                      <a:schemeClr val="tx1"/>
                    </a:solidFill>
                    <a:prstDash val="sysDash"/>
                  </a:ln>
                  <a:noFill/>
                </a:endParaRP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xmlns="" id="{50E6F412-37C0-FD4F-B433-BA05E6B8B34E}"/>
                  </a:ext>
                </a:extLst>
              </p:cNvPr>
              <p:cNvSpPr/>
              <p:nvPr/>
            </p:nvSpPr>
            <p:spPr>
              <a:xfrm>
                <a:off x="2959101" y="3108960"/>
                <a:ext cx="528320" cy="436773"/>
              </a:xfrm>
              <a:prstGeom prst="roundRect">
                <a:avLst/>
              </a:prstGeom>
              <a:noFill/>
              <a:ln w="57150" cmpd="sng">
                <a:solidFill>
                  <a:srgbClr val="FF0000"/>
                </a:solidFill>
                <a:prstDash val="sysDash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n>
                    <a:solidFill>
                      <a:schemeClr val="tx1"/>
                    </a:solidFill>
                    <a:prstDash val="sysDash"/>
                  </a:ln>
                  <a:noFill/>
                </a:endParaRP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xmlns="" id="{370949DC-77DA-A74A-8559-99EDF180171D}"/>
                  </a:ext>
                </a:extLst>
              </p:cNvPr>
              <p:cNvSpPr/>
              <p:nvPr/>
            </p:nvSpPr>
            <p:spPr>
              <a:xfrm>
                <a:off x="4808220" y="3007360"/>
                <a:ext cx="646465" cy="436773"/>
              </a:xfrm>
              <a:prstGeom prst="roundRect">
                <a:avLst/>
              </a:prstGeom>
              <a:noFill/>
              <a:ln w="57150" cmpd="sng">
                <a:solidFill>
                  <a:srgbClr val="FF0000"/>
                </a:solidFill>
                <a:prstDash val="sysDash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ln>
                    <a:solidFill>
                      <a:schemeClr val="tx1"/>
                    </a:solidFill>
                    <a:prstDash val="sysDash"/>
                  </a:ln>
                  <a:noFill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EEE9859-3019-3848-AF31-851AED53BB1A}"/>
                </a:ext>
              </a:extLst>
            </p:cNvPr>
            <p:cNvSpPr txBox="1"/>
            <p:nvPr/>
          </p:nvSpPr>
          <p:spPr>
            <a:xfrm>
              <a:off x="1958095" y="5003224"/>
              <a:ext cx="5321047" cy="22168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2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6:  </a:t>
              </a:r>
              <a:r>
                <a:rPr lang="en-US" sz="1200" dirty="0">
                  <a:solidFill>
                    <a:srgbClr val="FF0000"/>
                  </a:solidFill>
                </a:rPr>
                <a:t>Find "Supply Fan 1A and 1B Command." Verify the command is "off."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</a:rPr>
                <a:t>     Find "Supply Fan 1A and 1B Flow."  Verify the flow is below 50 </a:t>
              </a:r>
              <a:r>
                <a:rPr lang="en-US" sz="1200" dirty="0" err="1">
                  <a:solidFill>
                    <a:srgbClr val="FF0000"/>
                  </a:solidFill>
                </a:rPr>
                <a:t>cfm</a:t>
              </a:r>
              <a:r>
                <a:rPr lang="en-US" sz="1200" dirty="0">
                  <a:solidFill>
                    <a:srgbClr val="FF0000"/>
                  </a:solidFill>
                </a:rPr>
                <a:t>.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</a:rPr>
                <a:t>     Find "Discharge Air Pressure." Verify it is below .05 in </a:t>
              </a:r>
              <a:r>
                <a:rPr lang="en-US" sz="1200" dirty="0" err="1">
                  <a:solidFill>
                    <a:srgbClr val="FF0000"/>
                  </a:solidFill>
                </a:rPr>
                <a:t>wc</a:t>
              </a:r>
              <a:r>
                <a:rPr lang="en-US" sz="1200" dirty="0">
                  <a:solidFill>
                    <a:srgbClr val="FF0000"/>
                  </a:solidFill>
                </a:rPr>
                <a:t>.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FF0000"/>
                  </a:solidFill>
                </a:rPr>
                <a:t>If these criteria are not </a:t>
              </a:r>
              <a:r>
                <a:rPr lang="en-US" sz="1200" i="1" dirty="0">
                  <a:solidFill>
                    <a:srgbClr val="FF0000"/>
                  </a:solidFill>
                </a:rPr>
                <a:t>all</a:t>
              </a:r>
              <a:r>
                <a:rPr lang="en-US" sz="1200" dirty="0">
                  <a:solidFill>
                    <a:srgbClr val="FF0000"/>
                  </a:solidFill>
                </a:rPr>
                <a:t> met, initiate corrective action.</a:t>
              </a:r>
            </a:p>
            <a:p>
              <a:pPr>
                <a:defRPr/>
              </a:pPr>
              <a:endParaRPr lang="en-US" sz="1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pic>
        <p:nvPicPr>
          <p:cNvPr id="37891" name="Picture 62" descr="penthouseGM1.png">
            <a:extLst>
              <a:ext uri="{FF2B5EF4-FFF2-40B4-BE49-F238E27FC236}">
                <a16:creationId xmlns:a16="http://schemas.microsoft.com/office/drawing/2014/main" xmlns="" id="{4DC03C2C-DB0E-5543-B7C8-79B958DD5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4"/>
          <a:stretch>
            <a:fillRect/>
          </a:stretch>
        </p:blipFill>
        <p:spPr bwMode="auto">
          <a:xfrm>
            <a:off x="2532063" y="3048000"/>
            <a:ext cx="20193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A75D59F-AAF8-BF45-99BC-7AB1E9139722}"/>
              </a:ext>
            </a:extLst>
          </p:cNvPr>
          <p:cNvSpPr txBox="1"/>
          <p:nvPr/>
        </p:nvSpPr>
        <p:spPr>
          <a:xfrm>
            <a:off x="4648200" y="3048000"/>
            <a:ext cx="1689100" cy="3124200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/>
              <a:t>This is a floor plan of the mechanical penthouse at ST&amp;SS, showing the location of the four air handlers that serve the building.  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/>
              <a:t>To confirm that AHU2 is off, go stand next to the unit and verify that:</a:t>
            </a:r>
          </a:p>
          <a:p>
            <a:pPr>
              <a:defRPr/>
            </a:pPr>
            <a:r>
              <a:rPr lang="en-US" sz="1000" dirty="0"/>
              <a:t>-Fan VFD controls read zero</a:t>
            </a:r>
          </a:p>
          <a:p>
            <a:pPr>
              <a:defRPr/>
            </a:pPr>
            <a:r>
              <a:rPr lang="en-US" sz="1000" dirty="0"/>
              <a:t>-No fan noise can be detected</a:t>
            </a:r>
          </a:p>
          <a:p>
            <a:pPr>
              <a:defRPr/>
            </a:pPr>
            <a:r>
              <a:rPr lang="en-US" sz="1000" dirty="0"/>
              <a:t>-The cabinet of the AHU is not vibrating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/>
              <a:t>If these three checks verify the unit is off, then it can be assumed the "off" control command was executed correctly.</a:t>
            </a:r>
          </a:p>
        </p:txBody>
      </p:sp>
    </p:spTree>
    <p:extLst>
      <p:ext uri="{BB962C8B-B14F-4D97-AF65-F5344CB8AC3E}">
        <p14:creationId xmlns:p14="http://schemas.microsoft.com/office/powerpoint/2010/main" val="27120866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1">
            <a:extLst>
              <a:ext uri="{FF2B5EF4-FFF2-40B4-BE49-F238E27FC236}">
                <a16:creationId xmlns:a16="http://schemas.microsoft.com/office/drawing/2014/main" xmlns="" id="{1376B766-B650-FA4A-BC5B-E77E219AE7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F82FFD-4732-3D42-A452-F5E5B4145594}" type="slidenum">
              <a:rPr lang="en-US" altLang="en-US" sz="900">
                <a:latin typeface="Helvetica" pitchFamily="2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 sz="900">
              <a:latin typeface="Helvetica" pitchFamily="2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FD691FA0-29A7-7944-9B83-23C2A0C39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459039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latin typeface="Helvetica" pitchFamily="2" charset="0"/>
              </a:rPr>
              <a:t>Step 3: Regular completion of these tasks, and a capability to manage the status of the tasks, </a:t>
            </a:r>
            <a:r>
              <a:rPr lang="en-US" altLang="en-US">
                <a:solidFill>
                  <a:srgbClr val="C76400"/>
                </a:solidFill>
                <a:latin typeface="Helvetica" pitchFamily="2" charset="0"/>
              </a:rPr>
              <a:t>are required.</a:t>
            </a:r>
          </a:p>
        </p:txBody>
      </p:sp>
    </p:spTree>
    <p:extLst>
      <p:ext uri="{BB962C8B-B14F-4D97-AF65-F5344CB8AC3E}">
        <p14:creationId xmlns:p14="http://schemas.microsoft.com/office/powerpoint/2010/main" val="2535304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>
            <a:extLst>
              <a:ext uri="{FF2B5EF4-FFF2-40B4-BE49-F238E27FC236}">
                <a16:creationId xmlns:a16="http://schemas.microsoft.com/office/drawing/2014/main" xmlns="" id="{8E827E48-68FD-0147-B315-0640BE20A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1"/>
            <a:ext cx="91440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95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en-US" dirty="0"/>
              <a:t>B3MN.org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96603"/>
            <a:ext cx="10111236" cy="53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11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1">
            <a:extLst>
              <a:ext uri="{FF2B5EF4-FFF2-40B4-BE49-F238E27FC236}">
                <a16:creationId xmlns:a16="http://schemas.microsoft.com/office/drawing/2014/main" xmlns="" id="{92FD3B03-6BE1-1D44-9DC6-B16D7997B2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736E58-2ACA-1A4D-9500-9202FA6ADFD1}" type="slidenum">
              <a:rPr lang="en-US" altLang="en-US" sz="900">
                <a:latin typeface="Helvetica" pitchFamily="2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 sz="900">
              <a:latin typeface="Helvetica" pitchFamily="2" charset="0"/>
            </a:endParaRP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xmlns="" id="{9D1AF686-89B8-2D40-A187-D58BCD489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60502"/>
            <a:ext cx="61182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6B27070B-5865-C54D-AE7F-800D2AAA1498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582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/>
              <a:t>B3 Energy Efficient Operations</a:t>
            </a:r>
          </a:p>
        </p:txBody>
      </p:sp>
      <p:sp>
        <p:nvSpPr>
          <p:cNvPr id="40964" name="Content Placeholder 2">
            <a:extLst>
              <a:ext uri="{FF2B5EF4-FFF2-40B4-BE49-F238E27FC236}">
                <a16:creationId xmlns:a16="http://schemas.microsoft.com/office/drawing/2014/main" xmlns="" id="{7EB3DEE8-1435-7A42-A79F-47FD0F8AFEE1}"/>
              </a:ext>
            </a:extLst>
          </p:cNvPr>
          <p:cNvSpPr txBox="1">
            <a:spLocks/>
          </p:cNvSpPr>
          <p:nvPr/>
        </p:nvSpPr>
        <p:spPr bwMode="auto">
          <a:xfrm>
            <a:off x="2111376" y="955675"/>
            <a:ext cx="8334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D46A27"/>
                </a:solidFill>
                <a:latin typeface="Myriad Pro" panose="020B0503030403020204" pitchFamily="34" charset="0"/>
              </a:rPr>
              <a:t>Web application is online, welcoming pilot buildings</a:t>
            </a:r>
          </a:p>
        </p:txBody>
      </p:sp>
      <p:sp>
        <p:nvSpPr>
          <p:cNvPr id="40965" name="Content Placeholder 2">
            <a:extLst>
              <a:ext uri="{FF2B5EF4-FFF2-40B4-BE49-F238E27FC236}">
                <a16:creationId xmlns:a16="http://schemas.microsoft.com/office/drawing/2014/main" xmlns="" id="{44348E11-21C6-EA47-BDD0-A3F06E45A95E}"/>
              </a:ext>
            </a:extLst>
          </p:cNvPr>
          <p:cNvSpPr txBox="1">
            <a:spLocks/>
          </p:cNvSpPr>
          <p:nvPr/>
        </p:nvSpPr>
        <p:spPr bwMode="auto">
          <a:xfrm>
            <a:off x="7924801" y="1600200"/>
            <a:ext cx="25765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285750" indent="-285750">
              <a:spcBef>
                <a:spcPct val="20000"/>
              </a:spcBef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1600">
                <a:solidFill>
                  <a:srgbClr val="262626"/>
                </a:solidFill>
                <a:latin typeface="Myriad Pro" panose="020B0503030403020204" pitchFamily="34" charset="0"/>
              </a:rPr>
              <a:t>8 system checks supported, more on the way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1600">
                <a:solidFill>
                  <a:srgbClr val="262626"/>
                </a:solidFill>
                <a:latin typeface="Myriad Pro" panose="020B0503030403020204" pitchFamily="34" charset="0"/>
              </a:rPr>
              <a:t>Automated email alerts when tasks are due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1600">
                <a:solidFill>
                  <a:srgbClr val="262626"/>
                </a:solidFill>
                <a:latin typeface="Myriad Pro" panose="020B0503030403020204" pitchFamily="34" charset="0"/>
              </a:rPr>
              <a:t>Automated reporting to facilities manager when malfunctions are discovered</a:t>
            </a:r>
            <a:endParaRPr lang="en-US" altLang="en-US" sz="1200">
              <a:solidFill>
                <a:srgbClr val="262626"/>
              </a:solidFill>
              <a:latin typeface="Myriad Pro" panose="020B0503030403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200">
              <a:solidFill>
                <a:srgbClr val="262626"/>
              </a:solidFill>
              <a:latin typeface="Myriad Pro" panose="020B0503030403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C76400"/>
                </a:solidFill>
                <a:latin typeface="Myriad Pro" panose="020B0503030403020204" pitchFamily="34" charset="0"/>
              </a:rPr>
              <a:t>If you have a building you’d like to pilot, contact Garrett: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C76400"/>
                </a:solidFill>
                <a:latin typeface="Myriad Pro" panose="020B0503030403020204" pitchFamily="34" charset="0"/>
              </a:rPr>
              <a:t>mosi0019@umn.edu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endParaRPr lang="en-US" altLang="en-US" sz="1200">
              <a:solidFill>
                <a:srgbClr val="262626"/>
              </a:solidFill>
              <a:latin typeface="Myriad Pro" panose="020B0503030403020204" pitchFamily="34" charset="0"/>
            </a:endParaRPr>
          </a:p>
        </p:txBody>
      </p:sp>
      <p:pic>
        <p:nvPicPr>
          <p:cNvPr id="40966" name="Picture 1">
            <a:extLst>
              <a:ext uri="{FF2B5EF4-FFF2-40B4-BE49-F238E27FC236}">
                <a16:creationId xmlns:a16="http://schemas.microsoft.com/office/drawing/2014/main" xmlns="" id="{E7272AEF-622D-EA49-8F66-18E6C7A27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108203"/>
            <a:ext cx="117475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954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19B65C-1F2A-5A4D-8C7C-E2AD9151DDFC}"/>
              </a:ext>
            </a:extLst>
          </p:cNvPr>
          <p:cNvSpPr/>
          <p:nvPr/>
        </p:nvSpPr>
        <p:spPr>
          <a:xfrm>
            <a:off x="1794933" y="1642533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If you have any questions or suggestions for improvements, please contact us.</a:t>
            </a:r>
          </a:p>
          <a:p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B3 Program Overall: </a:t>
            </a:r>
            <a:r>
              <a:rPr lang="en-US" sz="2400" dirty="0">
                <a:hlinkClick r:id="rId2"/>
              </a:rPr>
              <a:t>info@b3mn.org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B3 Guidelines: </a:t>
            </a:r>
            <a:r>
              <a:rPr lang="en-US" sz="2400" dirty="0">
                <a:hlinkClick r:id="rId3"/>
              </a:rPr>
              <a:t>guidelines@b3mn.org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SB 2030 Energy Standard: </a:t>
            </a:r>
            <a:r>
              <a:rPr lang="en-US" sz="2400" dirty="0">
                <a:hlinkClick r:id="rId4"/>
              </a:rPr>
              <a:t>sb2030@b3mn.org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B3 Benchmarking: </a:t>
            </a:r>
            <a:r>
              <a:rPr lang="en-US" sz="2400" dirty="0">
                <a:hlinkClick r:id="rId5"/>
              </a:rPr>
              <a:t>benchmarking@b3mn.org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B3 Energy Efficient Operations: </a:t>
            </a:r>
            <a:r>
              <a:rPr lang="en-US" sz="2400" dirty="0">
                <a:hlinkClick r:id="rId6"/>
              </a:rPr>
              <a:t>operations@b3mn.org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B3 Post Occupancy Evaluation: </a:t>
            </a:r>
            <a:r>
              <a:rPr lang="en-US" sz="2400" dirty="0">
                <a:hlinkClick r:id="rId7"/>
              </a:rPr>
              <a:t>poe@b3mn.org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054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Network of B3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524000"/>
            <a:ext cx="9067799" cy="4674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B3 Guidelines</a:t>
            </a:r>
          </a:p>
          <a:p>
            <a:pPr marL="403225" lvl="1" indent="-365125">
              <a:buFont typeface="Arial"/>
              <a:buChar char="•"/>
            </a:pPr>
            <a:r>
              <a:rPr lang="en-US" sz="1800" dirty="0"/>
              <a:t>Around 300 projects in B3 Guidelines (including SB2030 projects and older operations-only)</a:t>
            </a:r>
          </a:p>
          <a:p>
            <a:pPr marL="0" indent="0">
              <a:buNone/>
            </a:pPr>
            <a:r>
              <a:rPr lang="en-US" sz="1800" dirty="0"/>
              <a:t>SB2030 Program</a:t>
            </a:r>
          </a:p>
          <a:p>
            <a:pPr marL="365125" lvl="1" indent="-365125">
              <a:buFont typeface="Arial"/>
              <a:buChar char="•"/>
            </a:pPr>
            <a:r>
              <a:rPr lang="en-US" sz="1800" dirty="0"/>
              <a:t>Over 90 projects submitting design EUIs</a:t>
            </a:r>
          </a:p>
          <a:p>
            <a:pPr marL="365125" lvl="1" indent="-365125">
              <a:buFont typeface="Arial"/>
              <a:buChar char="•"/>
            </a:pPr>
            <a:r>
              <a:rPr lang="en-US" sz="1800" dirty="0"/>
              <a:t>Estimated savings of 534 million kBtus/year </a:t>
            </a:r>
          </a:p>
          <a:p>
            <a:pPr marL="365125" lvl="1" indent="-365125">
              <a:buFont typeface="Arial"/>
              <a:buChar char="•"/>
            </a:pPr>
            <a:r>
              <a:rPr lang="en-US" sz="1800" dirty="0"/>
              <a:t>Estimated savings of $8.3 million per year</a:t>
            </a:r>
          </a:p>
          <a:p>
            <a:pPr marL="0" indent="0">
              <a:buNone/>
            </a:pPr>
            <a:r>
              <a:rPr lang="en-US" sz="1800" dirty="0"/>
              <a:t>B3 Benchmarking</a:t>
            </a:r>
          </a:p>
          <a:p>
            <a:pPr marL="365125" lvl="1" indent="-365125">
              <a:buFont typeface="Arial"/>
              <a:buChar char="•"/>
            </a:pPr>
            <a:r>
              <a:rPr lang="en-US" sz="1800" dirty="0"/>
              <a:t>Over 7,500 buildings representing over 300 million SF in program</a:t>
            </a:r>
          </a:p>
          <a:p>
            <a:pPr marL="365125" lvl="1" indent="-365125">
              <a:buFont typeface="Arial"/>
              <a:buChar char="•"/>
            </a:pPr>
            <a:r>
              <a:rPr lang="en-US" sz="1800" dirty="0"/>
              <a:t>Identified over 1,500 buildings that would be good candidates for improvement (18% of the population)</a:t>
            </a:r>
          </a:p>
          <a:p>
            <a:pPr marL="365125" lvl="1" indent="-365125">
              <a:buFont typeface="Arial"/>
              <a:buChar char="•"/>
            </a:pPr>
            <a:r>
              <a:rPr lang="en-US" sz="1800" dirty="0"/>
              <a:t>Savings of 1,850 million </a:t>
            </a:r>
            <a:r>
              <a:rPr lang="en-US" sz="1800" dirty="0" err="1"/>
              <a:t>kBtu</a:t>
            </a:r>
            <a:r>
              <a:rPr lang="en-US" sz="1800" dirty="0"/>
              <a:t> per year </a:t>
            </a:r>
          </a:p>
          <a:p>
            <a:pPr marL="365125" lvl="1" indent="-365125">
              <a:buFont typeface="Arial"/>
              <a:buChar char="•"/>
            </a:pPr>
            <a:r>
              <a:rPr lang="en-US" sz="1800" dirty="0"/>
              <a:t>Potential Savings of 23 million dollars per year</a:t>
            </a:r>
          </a:p>
        </p:txBody>
      </p:sp>
      <p:pic>
        <p:nvPicPr>
          <p:cNvPr id="4" name="Picture 4" descr="M:\08Proj\080428\ADMN\MN SB 2030\Presentations\Graphics\CSBR colors and icons\Program Logos\b3_benchmarking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1" y="4038600"/>
            <a:ext cx="1819071" cy="4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:\08Proj\080428\ADMN\MN SB 2030\Presentations\Graphics\CSBR colors and icons\Program Logos\b3_guidelines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1" y="1617060"/>
            <a:ext cx="1834751" cy="4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M:\08Proj\080428\ADMN\MN SB 2030\Presentations\Graphics\CSBR colors and icons\Program Logos\b3_sb 2030-standard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6" y="2397624"/>
            <a:ext cx="1806600" cy="4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:\08Proj\080428\ADMN\MN SB 2030\Presentations\Graphics\CSBR colors and icons\Program Logos\b3_guidelines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1" y="1599198"/>
            <a:ext cx="1834751" cy="4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8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Network of B3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95400"/>
            <a:ext cx="9067799" cy="4674676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Energy Efficient Operations</a:t>
            </a:r>
          </a:p>
          <a:p>
            <a:r>
              <a:rPr lang="en-US" sz="1800" dirty="0"/>
              <a:t>Development of a Building Operations Protocol</a:t>
            </a:r>
          </a:p>
          <a:p>
            <a:r>
              <a:rPr lang="en-US" sz="1800" dirty="0"/>
              <a:t>Required for some B3v3 projects</a:t>
            </a:r>
          </a:p>
          <a:p>
            <a:r>
              <a:rPr lang="en-US" sz="1800" dirty="0"/>
              <a:t>Development of new software tool modules for managing energy-efficient operations tasks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Post-Occupancy Evaluation</a:t>
            </a:r>
          </a:p>
          <a:p>
            <a:r>
              <a:rPr lang="en-US" sz="1800" dirty="0"/>
              <a:t>Required on B3 projects (if we support that building type)</a:t>
            </a:r>
          </a:p>
          <a:p>
            <a:r>
              <a:rPr lang="en-US" sz="1800" dirty="0"/>
              <a:t>Development of an on-line POE Survey</a:t>
            </a:r>
          </a:p>
          <a:p>
            <a:r>
              <a:rPr lang="en-US" sz="1800" dirty="0"/>
              <a:t>Additional levels available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 descr="M:\08Proj\080428\ADMN\MN SB 2030\Presentations\Graphics\CSBR colors and icons\Program Logos\b3_operations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3" y="1905000"/>
            <a:ext cx="1804997" cy="43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:\08Proj\080428\ADMN\MN SB 2030\Presentations\Graphics\CSBR colors and icons\Program Logos\b3_po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2" y="3962400"/>
            <a:ext cx="1804997" cy="43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1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DATABASE</a:t>
            </a:r>
          </a:p>
        </p:txBody>
      </p:sp>
      <p:pic>
        <p:nvPicPr>
          <p:cNvPr id="5" name="Picture 4" descr="Screen shot 2013-04-16 at 10.11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19" y="987330"/>
            <a:ext cx="7318671" cy="44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0" y="987332"/>
            <a:ext cx="8256273" cy="50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0" t="8312" r="2453" b="8159"/>
          <a:stretch/>
        </p:blipFill>
        <p:spPr bwMode="auto">
          <a:xfrm>
            <a:off x="1752600" y="152400"/>
            <a:ext cx="8305800" cy="610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66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1166</Words>
  <Application>Microsoft Office PowerPoint</Application>
  <PresentationFormat>Widescreen</PresentationFormat>
  <Paragraphs>241</Paragraphs>
  <Slides>51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ＭＳ Ｐゴシック</vt:lpstr>
      <vt:lpstr>Arial</vt:lpstr>
      <vt:lpstr>Calibri</vt:lpstr>
      <vt:lpstr>Calibri Light</vt:lpstr>
      <vt:lpstr>Helvetica</vt:lpstr>
      <vt:lpstr>Myriad Pro</vt:lpstr>
      <vt:lpstr>Times New Roman</vt:lpstr>
      <vt:lpstr>ヒラギノ角ゴ Pro W3</vt:lpstr>
      <vt:lpstr>Office Theme</vt:lpstr>
      <vt:lpstr>PowerPoint Presentation</vt:lpstr>
      <vt:lpstr>B3 History in Minnesota</vt:lpstr>
      <vt:lpstr>B3 History in Minnesota</vt:lpstr>
      <vt:lpstr>Sustainable Buildings 2030</vt:lpstr>
      <vt:lpstr>B3MN.org</vt:lpstr>
      <vt:lpstr>Network of B3 Programs</vt:lpstr>
      <vt:lpstr>Network of B3 Programs</vt:lpstr>
      <vt:lpstr>CASE STUDY DATABASE</vt:lpstr>
      <vt:lpstr>PowerPoint Presentation</vt:lpstr>
      <vt:lpstr>B3 Guidelines Tracking Tool</vt:lpstr>
      <vt:lpstr>B3 Guidelines Tracking Tool</vt:lpstr>
      <vt:lpstr>Key Steps</vt:lpstr>
      <vt:lpstr>Enter  SB 2030 Design Targets</vt:lpstr>
      <vt:lpstr>Enter  Actual Consumption</vt:lpstr>
      <vt:lpstr>Compare Monthly Performance</vt:lpstr>
      <vt:lpstr>TRANSITION TO OPERATIONS Complete</vt:lpstr>
      <vt:lpstr>SB 2030 LABEL after Year One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Mike and Doreen Remington</cp:lastModifiedBy>
  <cp:revision>11</cp:revision>
  <dcterms:created xsi:type="dcterms:W3CDTF">2018-09-05T15:40:40Z</dcterms:created>
  <dcterms:modified xsi:type="dcterms:W3CDTF">2018-09-19T15:42:02Z</dcterms:modified>
</cp:coreProperties>
</file>