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7333" autoAdjust="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udith%20Purman\Documents\Colleges%20&amp;%20Universities\Iowa%20Lakes\Proposal%20&amp;%20Scope\IowaLakesGHG%202007%20Sebesta%20Update%20Oct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dirty="0" smtClean="0"/>
              <a:t>5</a:t>
            </a:r>
            <a:r>
              <a:rPr lang="en-US" sz="2400" baseline="0" dirty="0" smtClean="0"/>
              <a:t> campus community college</a:t>
            </a:r>
            <a:endParaRPr lang="en-US" sz="2400" dirty="0"/>
          </a:p>
        </c:rich>
      </c:tx>
      <c:layout>
        <c:manualLayout>
          <c:xMode val="edge"/>
          <c:yMode val="edge"/>
          <c:x val="0.19303122823932728"/>
          <c:y val="3.499824197957972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617224880382791"/>
          <c:y val="0.23898305084745897"/>
          <c:w val="0.44138755980861416"/>
          <c:h val="0.6254237288135593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Footprint!$A$6:$A$13</c:f>
              <c:strCache>
                <c:ptCount val="8"/>
                <c:pt idx="0">
                  <c:v>Electricity</c:v>
                </c:pt>
                <c:pt idx="1">
                  <c:v>Natural Gas</c:v>
                </c:pt>
                <c:pt idx="2">
                  <c:v>Air Travel*</c:v>
                </c:pt>
                <c:pt idx="3">
                  <c:v>Fleet Fuel</c:v>
                </c:pt>
                <c:pt idx="4">
                  <c:v>Farm</c:v>
                </c:pt>
                <c:pt idx="5">
                  <c:v>Aviation School</c:v>
                </c:pt>
                <c:pt idx="6">
                  <c:v>Business Cars</c:v>
                </c:pt>
                <c:pt idx="7">
                  <c:v>Commuting*</c:v>
                </c:pt>
              </c:strCache>
            </c:strRef>
          </c:cat>
          <c:val>
            <c:numRef>
              <c:f>Footprint!$D$6:$D$13</c:f>
              <c:numCache>
                <c:formatCode>#,##0</c:formatCode>
                <c:ptCount val="8"/>
                <c:pt idx="0">
                  <c:v>4558.8183414752593</c:v>
                </c:pt>
                <c:pt idx="1">
                  <c:v>1430.2466604289161</c:v>
                </c:pt>
                <c:pt idx="2">
                  <c:v>165.98001000000059</c:v>
                </c:pt>
                <c:pt idx="3">
                  <c:v>135.44495957505325</c:v>
                </c:pt>
                <c:pt idx="4">
                  <c:v>138</c:v>
                </c:pt>
                <c:pt idx="5">
                  <c:v>114.23883428571429</c:v>
                </c:pt>
                <c:pt idx="6">
                  <c:v>211.11606791578961</c:v>
                </c:pt>
                <c:pt idx="7">
                  <c:v>768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656325945368211"/>
          <c:y val="0.16926497189658898"/>
          <c:w val="0.23092841073437259"/>
          <c:h val="0.82098041897382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E87E6-2228-4FFD-BA56-97AC1F428321}" type="doc">
      <dgm:prSet loTypeId="urn:microsoft.com/office/officeart/2005/8/layout/cycle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9C728E4-10A1-4198-926F-639D18C8E3D8}">
      <dgm:prSet phldrT="[Text]"/>
      <dgm:spPr/>
      <dgm:t>
        <a:bodyPr/>
        <a:lstStyle/>
        <a:p>
          <a:r>
            <a:rPr lang="en-US" dirty="0" smtClean="0"/>
            <a:t>Measure &amp; Analyze</a:t>
          </a:r>
          <a:endParaRPr lang="en-US" dirty="0"/>
        </a:p>
      </dgm:t>
    </dgm:pt>
    <dgm:pt modelId="{F4B33B65-E12C-4E4B-90D3-8E94EF4A53EE}" type="parTrans" cxnId="{2A3EF1CD-FFAE-4DFE-9AFB-B2232C506F6B}">
      <dgm:prSet/>
      <dgm:spPr/>
      <dgm:t>
        <a:bodyPr/>
        <a:lstStyle/>
        <a:p>
          <a:endParaRPr lang="en-US"/>
        </a:p>
      </dgm:t>
    </dgm:pt>
    <dgm:pt modelId="{0E4D142E-52C5-4025-B806-B0573FA26CF7}" type="sibTrans" cxnId="{2A3EF1CD-FFAE-4DFE-9AFB-B2232C506F6B}">
      <dgm:prSet/>
      <dgm:spPr/>
      <dgm:t>
        <a:bodyPr/>
        <a:lstStyle/>
        <a:p>
          <a:endParaRPr lang="en-US"/>
        </a:p>
      </dgm:t>
    </dgm:pt>
    <dgm:pt modelId="{C5AD7B5F-6FEA-40FF-915E-28D5064CB3C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F8E34BC2-F93E-4966-B260-311BF77EAE5F}" type="parTrans" cxnId="{1CAA0FF7-3A17-40A6-9120-C7D5D1DB5CCD}">
      <dgm:prSet/>
      <dgm:spPr/>
      <dgm:t>
        <a:bodyPr/>
        <a:lstStyle/>
        <a:p>
          <a:endParaRPr lang="en-US"/>
        </a:p>
      </dgm:t>
    </dgm:pt>
    <dgm:pt modelId="{83339923-36F4-44C5-84D6-7CFF90B0B945}" type="sibTrans" cxnId="{1CAA0FF7-3A17-40A6-9120-C7D5D1DB5CCD}">
      <dgm:prSet/>
      <dgm:spPr/>
      <dgm:t>
        <a:bodyPr/>
        <a:lstStyle/>
        <a:p>
          <a:endParaRPr lang="en-US"/>
        </a:p>
      </dgm:t>
    </dgm:pt>
    <dgm:pt modelId="{10108CB6-82E3-4E7E-9E93-37F2AF68D3BE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7D3F4A24-9C1E-4B9B-BF38-69368687870D}" type="parTrans" cxnId="{559CE54F-AEB8-4612-8BD0-7EE4311AF5CF}">
      <dgm:prSet/>
      <dgm:spPr/>
      <dgm:t>
        <a:bodyPr/>
        <a:lstStyle/>
        <a:p>
          <a:endParaRPr lang="en-US"/>
        </a:p>
      </dgm:t>
    </dgm:pt>
    <dgm:pt modelId="{B73E2EBE-2BBB-4E18-91F5-BDC9FDA7FD47}" type="sibTrans" cxnId="{559CE54F-AEB8-4612-8BD0-7EE4311AF5CF}">
      <dgm:prSet/>
      <dgm:spPr/>
      <dgm:t>
        <a:bodyPr/>
        <a:lstStyle/>
        <a:p>
          <a:endParaRPr lang="en-US"/>
        </a:p>
      </dgm:t>
    </dgm:pt>
    <dgm:pt modelId="{1A0DE454-E95E-4E2E-AAA1-D63523F3296D}">
      <dgm:prSet phldrT="[Text]"/>
      <dgm:spPr/>
      <dgm:t>
        <a:bodyPr/>
        <a:lstStyle/>
        <a:p>
          <a:r>
            <a:rPr lang="en-US" dirty="0" smtClean="0"/>
            <a:t>Assess</a:t>
          </a:r>
          <a:endParaRPr lang="en-US" dirty="0"/>
        </a:p>
      </dgm:t>
    </dgm:pt>
    <dgm:pt modelId="{94F84CFC-5894-4195-8741-7AA907E1E23D}" type="parTrans" cxnId="{013BC4D2-D426-4F82-A919-BE1DB4FFDD12}">
      <dgm:prSet/>
      <dgm:spPr/>
      <dgm:t>
        <a:bodyPr/>
        <a:lstStyle/>
        <a:p>
          <a:endParaRPr lang="en-US"/>
        </a:p>
      </dgm:t>
    </dgm:pt>
    <dgm:pt modelId="{ECBE9308-AC4D-4760-A89F-78282A156B65}" type="sibTrans" cxnId="{013BC4D2-D426-4F82-A919-BE1DB4FFDD12}">
      <dgm:prSet/>
      <dgm:spPr/>
      <dgm:t>
        <a:bodyPr/>
        <a:lstStyle/>
        <a:p>
          <a:endParaRPr lang="en-US"/>
        </a:p>
      </dgm:t>
    </dgm:pt>
    <dgm:pt modelId="{5B787CFE-F9D3-4110-A5EA-6ECF3F0E3458}" type="pres">
      <dgm:prSet presAssocID="{5A7E87E6-2228-4FFD-BA56-97AC1F4283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365DF-F3EF-4332-908A-FC0AB4CA65FA}" type="pres">
      <dgm:prSet presAssocID="{99C728E4-10A1-4198-926F-639D18C8E3D8}" presName="node" presStyleLbl="node1" presStyleIdx="0" presStyleCnt="4" custRadScaleRad="100123" custRadScaleInc="2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91C52-DD67-4CD6-B773-397D23C2014C}" type="pres">
      <dgm:prSet presAssocID="{99C728E4-10A1-4198-926F-639D18C8E3D8}" presName="spNode" presStyleCnt="0"/>
      <dgm:spPr/>
      <dgm:t>
        <a:bodyPr/>
        <a:lstStyle/>
        <a:p>
          <a:endParaRPr lang="en-US"/>
        </a:p>
      </dgm:t>
    </dgm:pt>
    <dgm:pt modelId="{0CFD1722-D6AC-470C-8560-BDCB42732F10}" type="pres">
      <dgm:prSet presAssocID="{0E4D142E-52C5-4025-B806-B0573FA26CF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643F2FE-3AEF-4027-A899-CC7A85ADE7FE}" type="pres">
      <dgm:prSet presAssocID="{C5AD7B5F-6FEA-40FF-915E-28D5064CB3C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F374C-0EBF-4DA3-A546-8605ED4EEE06}" type="pres">
      <dgm:prSet presAssocID="{C5AD7B5F-6FEA-40FF-915E-28D5064CB3C1}" presName="spNode" presStyleCnt="0"/>
      <dgm:spPr/>
      <dgm:t>
        <a:bodyPr/>
        <a:lstStyle/>
        <a:p>
          <a:endParaRPr lang="en-US"/>
        </a:p>
      </dgm:t>
    </dgm:pt>
    <dgm:pt modelId="{F1D5CA9C-C737-4DDA-BD3F-841EDE61DB8C}" type="pres">
      <dgm:prSet presAssocID="{83339923-36F4-44C5-84D6-7CFF90B0B94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766FD8E3-BE44-4948-B842-A9325C2AF2AB}" type="pres">
      <dgm:prSet presAssocID="{10108CB6-82E3-4E7E-9E93-37F2AF68D3B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FAC44-A24E-4DF4-AA31-7DB2CC4BAEAD}" type="pres">
      <dgm:prSet presAssocID="{10108CB6-82E3-4E7E-9E93-37F2AF68D3BE}" presName="spNode" presStyleCnt="0"/>
      <dgm:spPr/>
      <dgm:t>
        <a:bodyPr/>
        <a:lstStyle/>
        <a:p>
          <a:endParaRPr lang="en-US"/>
        </a:p>
      </dgm:t>
    </dgm:pt>
    <dgm:pt modelId="{D49B2FA8-8C7D-4019-9860-97DACDD7589B}" type="pres">
      <dgm:prSet presAssocID="{B73E2EBE-2BBB-4E18-91F5-BDC9FDA7FD4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A2FD10D4-762B-4E6F-B4F8-30FFF58995EE}" type="pres">
      <dgm:prSet presAssocID="{1A0DE454-E95E-4E2E-AAA1-D63523F3296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FF45A-8518-4D78-BB66-912D805726C3}" type="pres">
      <dgm:prSet presAssocID="{1A0DE454-E95E-4E2E-AAA1-D63523F3296D}" presName="spNode" presStyleCnt="0"/>
      <dgm:spPr/>
      <dgm:t>
        <a:bodyPr/>
        <a:lstStyle/>
        <a:p>
          <a:endParaRPr lang="en-US"/>
        </a:p>
      </dgm:t>
    </dgm:pt>
    <dgm:pt modelId="{E6C0B596-74D2-436C-99B8-DE72453ADE54}" type="pres">
      <dgm:prSet presAssocID="{ECBE9308-AC4D-4760-A89F-78282A156B65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1CAA0FF7-3A17-40A6-9120-C7D5D1DB5CCD}" srcId="{5A7E87E6-2228-4FFD-BA56-97AC1F428321}" destId="{C5AD7B5F-6FEA-40FF-915E-28D5064CB3C1}" srcOrd="1" destOrd="0" parTransId="{F8E34BC2-F93E-4966-B260-311BF77EAE5F}" sibTransId="{83339923-36F4-44C5-84D6-7CFF90B0B945}"/>
    <dgm:cxn modelId="{559CE54F-AEB8-4612-8BD0-7EE4311AF5CF}" srcId="{5A7E87E6-2228-4FFD-BA56-97AC1F428321}" destId="{10108CB6-82E3-4E7E-9E93-37F2AF68D3BE}" srcOrd="2" destOrd="0" parTransId="{7D3F4A24-9C1E-4B9B-BF38-69368687870D}" sibTransId="{B73E2EBE-2BBB-4E18-91F5-BDC9FDA7FD47}"/>
    <dgm:cxn modelId="{07008DF9-AB79-4695-8EC3-F57A64E66F92}" type="presOf" srcId="{83339923-36F4-44C5-84D6-7CFF90B0B945}" destId="{F1D5CA9C-C737-4DDA-BD3F-841EDE61DB8C}" srcOrd="0" destOrd="0" presId="urn:microsoft.com/office/officeart/2005/8/layout/cycle5"/>
    <dgm:cxn modelId="{CA9210E8-BC27-4745-B0E4-F9708E444E89}" type="presOf" srcId="{0E4D142E-52C5-4025-B806-B0573FA26CF7}" destId="{0CFD1722-D6AC-470C-8560-BDCB42732F10}" srcOrd="0" destOrd="0" presId="urn:microsoft.com/office/officeart/2005/8/layout/cycle5"/>
    <dgm:cxn modelId="{D75E8F3D-3295-4A0E-B36F-7CACAFCB654D}" type="presOf" srcId="{B73E2EBE-2BBB-4E18-91F5-BDC9FDA7FD47}" destId="{D49B2FA8-8C7D-4019-9860-97DACDD7589B}" srcOrd="0" destOrd="0" presId="urn:microsoft.com/office/officeart/2005/8/layout/cycle5"/>
    <dgm:cxn modelId="{1286E41C-ABC3-4CA2-8EDF-0680E84AC7F1}" type="presOf" srcId="{ECBE9308-AC4D-4760-A89F-78282A156B65}" destId="{E6C0B596-74D2-436C-99B8-DE72453ADE54}" srcOrd="0" destOrd="0" presId="urn:microsoft.com/office/officeart/2005/8/layout/cycle5"/>
    <dgm:cxn modelId="{CB073FA8-AAF9-49A7-823F-1F7FCABDFA19}" type="presOf" srcId="{99C728E4-10A1-4198-926F-639D18C8E3D8}" destId="{CE7365DF-F3EF-4332-908A-FC0AB4CA65FA}" srcOrd="0" destOrd="0" presId="urn:microsoft.com/office/officeart/2005/8/layout/cycle5"/>
    <dgm:cxn modelId="{3A3EB49C-B62B-498F-9497-CAF9EA5A7843}" type="presOf" srcId="{10108CB6-82E3-4E7E-9E93-37F2AF68D3BE}" destId="{766FD8E3-BE44-4948-B842-A9325C2AF2AB}" srcOrd="0" destOrd="0" presId="urn:microsoft.com/office/officeart/2005/8/layout/cycle5"/>
    <dgm:cxn modelId="{D5DD3F42-FF05-4926-A622-7C5B0A3E06E9}" type="presOf" srcId="{1A0DE454-E95E-4E2E-AAA1-D63523F3296D}" destId="{A2FD10D4-762B-4E6F-B4F8-30FFF58995EE}" srcOrd="0" destOrd="0" presId="urn:microsoft.com/office/officeart/2005/8/layout/cycle5"/>
    <dgm:cxn modelId="{3644E8C2-1D37-4ACA-B819-D2874092825B}" type="presOf" srcId="{5A7E87E6-2228-4FFD-BA56-97AC1F428321}" destId="{5B787CFE-F9D3-4110-A5EA-6ECF3F0E3458}" srcOrd="0" destOrd="0" presId="urn:microsoft.com/office/officeart/2005/8/layout/cycle5"/>
    <dgm:cxn modelId="{709BFF08-73BF-40EB-8AAC-7B4A616F0D19}" type="presOf" srcId="{C5AD7B5F-6FEA-40FF-915E-28D5064CB3C1}" destId="{2643F2FE-3AEF-4027-A899-CC7A85ADE7FE}" srcOrd="0" destOrd="0" presId="urn:microsoft.com/office/officeart/2005/8/layout/cycle5"/>
    <dgm:cxn modelId="{2A3EF1CD-FFAE-4DFE-9AFB-B2232C506F6B}" srcId="{5A7E87E6-2228-4FFD-BA56-97AC1F428321}" destId="{99C728E4-10A1-4198-926F-639D18C8E3D8}" srcOrd="0" destOrd="0" parTransId="{F4B33B65-E12C-4E4B-90D3-8E94EF4A53EE}" sibTransId="{0E4D142E-52C5-4025-B806-B0573FA26CF7}"/>
    <dgm:cxn modelId="{013BC4D2-D426-4F82-A919-BE1DB4FFDD12}" srcId="{5A7E87E6-2228-4FFD-BA56-97AC1F428321}" destId="{1A0DE454-E95E-4E2E-AAA1-D63523F3296D}" srcOrd="3" destOrd="0" parTransId="{94F84CFC-5894-4195-8741-7AA907E1E23D}" sibTransId="{ECBE9308-AC4D-4760-A89F-78282A156B65}"/>
    <dgm:cxn modelId="{B6852380-B415-4A85-AEC5-F3DA6E19D206}" type="presParOf" srcId="{5B787CFE-F9D3-4110-A5EA-6ECF3F0E3458}" destId="{CE7365DF-F3EF-4332-908A-FC0AB4CA65FA}" srcOrd="0" destOrd="0" presId="urn:microsoft.com/office/officeart/2005/8/layout/cycle5"/>
    <dgm:cxn modelId="{C9AD2933-E129-4A51-9614-74F0B890C18B}" type="presParOf" srcId="{5B787CFE-F9D3-4110-A5EA-6ECF3F0E3458}" destId="{EC391C52-DD67-4CD6-B773-397D23C2014C}" srcOrd="1" destOrd="0" presId="urn:microsoft.com/office/officeart/2005/8/layout/cycle5"/>
    <dgm:cxn modelId="{D9048FD8-6F12-4DF6-B046-25880CAE4A29}" type="presParOf" srcId="{5B787CFE-F9D3-4110-A5EA-6ECF3F0E3458}" destId="{0CFD1722-D6AC-470C-8560-BDCB42732F10}" srcOrd="2" destOrd="0" presId="urn:microsoft.com/office/officeart/2005/8/layout/cycle5"/>
    <dgm:cxn modelId="{5A4A025E-6A10-407B-8E3D-46DEB4F8D18C}" type="presParOf" srcId="{5B787CFE-F9D3-4110-A5EA-6ECF3F0E3458}" destId="{2643F2FE-3AEF-4027-A899-CC7A85ADE7FE}" srcOrd="3" destOrd="0" presId="urn:microsoft.com/office/officeart/2005/8/layout/cycle5"/>
    <dgm:cxn modelId="{5441FF52-E184-4F7B-A134-DF16F38B5A42}" type="presParOf" srcId="{5B787CFE-F9D3-4110-A5EA-6ECF3F0E3458}" destId="{097F374C-0EBF-4DA3-A546-8605ED4EEE06}" srcOrd="4" destOrd="0" presId="urn:microsoft.com/office/officeart/2005/8/layout/cycle5"/>
    <dgm:cxn modelId="{46B70727-2005-4FBB-9C3E-62591CBD33A9}" type="presParOf" srcId="{5B787CFE-F9D3-4110-A5EA-6ECF3F0E3458}" destId="{F1D5CA9C-C737-4DDA-BD3F-841EDE61DB8C}" srcOrd="5" destOrd="0" presId="urn:microsoft.com/office/officeart/2005/8/layout/cycle5"/>
    <dgm:cxn modelId="{F88A75CC-EBED-4704-AB0C-36BAF59B6B4D}" type="presParOf" srcId="{5B787CFE-F9D3-4110-A5EA-6ECF3F0E3458}" destId="{766FD8E3-BE44-4948-B842-A9325C2AF2AB}" srcOrd="6" destOrd="0" presId="urn:microsoft.com/office/officeart/2005/8/layout/cycle5"/>
    <dgm:cxn modelId="{4177E144-BC67-41D1-A245-01E01D5905FE}" type="presParOf" srcId="{5B787CFE-F9D3-4110-A5EA-6ECF3F0E3458}" destId="{87BFAC44-A24E-4DF4-AA31-7DB2CC4BAEAD}" srcOrd="7" destOrd="0" presId="urn:microsoft.com/office/officeart/2005/8/layout/cycle5"/>
    <dgm:cxn modelId="{447610BF-BA83-403B-A20F-548BE64B17DA}" type="presParOf" srcId="{5B787CFE-F9D3-4110-A5EA-6ECF3F0E3458}" destId="{D49B2FA8-8C7D-4019-9860-97DACDD7589B}" srcOrd="8" destOrd="0" presId="urn:microsoft.com/office/officeart/2005/8/layout/cycle5"/>
    <dgm:cxn modelId="{A62405AE-07F9-4AD5-AC87-E83931214821}" type="presParOf" srcId="{5B787CFE-F9D3-4110-A5EA-6ECF3F0E3458}" destId="{A2FD10D4-762B-4E6F-B4F8-30FFF58995EE}" srcOrd="9" destOrd="0" presId="urn:microsoft.com/office/officeart/2005/8/layout/cycle5"/>
    <dgm:cxn modelId="{3B682A9B-C3B3-45C6-A296-9471336EAA7D}" type="presParOf" srcId="{5B787CFE-F9D3-4110-A5EA-6ECF3F0E3458}" destId="{0B2FF45A-8518-4D78-BB66-912D805726C3}" srcOrd="10" destOrd="0" presId="urn:microsoft.com/office/officeart/2005/8/layout/cycle5"/>
    <dgm:cxn modelId="{75C028EB-8E4E-40D2-97F8-77BA07962932}" type="presParOf" srcId="{5B787CFE-F9D3-4110-A5EA-6ECF3F0E3458}" destId="{E6C0B596-74D2-436C-99B8-DE72453ADE54}" srcOrd="11" destOrd="0" presId="urn:microsoft.com/office/officeart/2005/8/layout/cycle5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0.01852</cdr:x>
      <cdr:y>0.80814</cdr:y>
    </cdr:from>
    <cdr:to>
      <cdr:x>0.26852</cdr:x>
      <cdr:y>0.90915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657600"/>
          <a:ext cx="2057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0B9C1-8305-42A8-BB68-1E8DE1B76190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B8251-0ADA-4B0D-A281-A297F5E963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Addressing any problem – clear headed sensible approach or you’re wasting your effort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Gather good info to move you towards your goal.  The same is true for managing any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What’s the biggest contributor to the footprint?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So, to develop a strategy to reduce the footprint, what will they do?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Biggest pieces of the pie result from electricity and natural gas use.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Community college will strategize on how to reduce these.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Reducing energy use reduces </a:t>
            </a:r>
            <a:r>
              <a:rPr lang="en-US" dirty="0" err="1" smtClean="0"/>
              <a:t>ghg</a:t>
            </a:r>
            <a:r>
              <a:rPr lang="en-US" dirty="0" smtClean="0"/>
              <a:t> which translates into reductions in carbon footprint.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Client looking to reduce GHG through alternative technologies for energy production.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Metric tons of CO2 reduced by different technologies.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Cost was not taken into consideration here.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 all know that cost is fundamentally important.  You must pay attention to your costs or you’d be out of a job.  So….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Anaerobic digester good, green power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$ per metric ton on the y axis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Cost per metric ton avoided on the x axis.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What looks good now?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AD digestion is very expensive when looked at from this perspective.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Winner is actually energy efficiency.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Perhaps this is no surprise to you.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Use the carbon footprint reductions to leverage the efficiency changes you know are needed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Here’s another example.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known, can be managed and vice versa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Learn as you go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Hear the phrase “ be sustainable”, we’re all supposed to “go Green” 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But how does one do that?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my profession, I turn well meaning but vague slogans like “go green” and “sustainable” into practical solutions that deliver quantifiable results.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mean anything, a commitment to sustainability must be founded on quantitative, verifiable measures.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If not, at best, it’s misleading and at , worst ‘green washing’.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Carbon Footprint is a quantifiable, and verifiable measure of sustainability that compares the environmental impact of the GHGs.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It’s like knowing how much you weigh on September 1 along with an idea of how much of your diet currently comes from carrots and how much comes from cheeseburgers.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Scorecard of sustainability like LEED certified buildings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Quantifiable measure of air emissions for a defined entity – household, building, city, campus, etc.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Environmental impact </a:t>
            </a:r>
            <a:r>
              <a:rPr lang="en-US" dirty="0" err="1" smtClean="0"/>
              <a:t>quanitified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Unit of measure – </a:t>
            </a:r>
            <a:r>
              <a:rPr lang="en-US" dirty="0" err="1" smtClean="0"/>
              <a:t>mtonnes</a:t>
            </a:r>
            <a:r>
              <a:rPr lang="en-US" dirty="0" smtClean="0"/>
              <a:t> of CO2 equivalent</a:t>
            </a:r>
          </a:p>
          <a:p>
            <a:pPr eaLnBrk="1" hangingPunct="1">
              <a:spcBef>
                <a:spcPct val="0"/>
              </a:spcBef>
            </a:pPr>
            <a:r>
              <a:rPr lang="en-US" dirty="0" err="1" smtClean="0"/>
              <a:t>Mton</a:t>
            </a:r>
            <a:r>
              <a:rPr lang="en-US" dirty="0" smtClean="0"/>
              <a:t> = 2200lbs.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CO2eq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What emissions are included and what causes them?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 main gases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Can you add up 10 tons of methane + 10 tons of CO2 and get 20 tons of carbon footprint?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NO, because remember, your footprint in a measure of the environmental impact.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Convert the quantities into impact using GWP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How can you add apples and oranges together?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GWP allows comparison of the impact of GHGs to each other and carbon dioxide.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Global warming potential (GWP) is a measure of how much a gas contributes to global warming over a period of time – 100 years – compared to carbon dioxide. 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Carbon dioxide most prevalent greenhouse gas (GHG).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Which gas here has the greatest impact?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Would you rather emit one ton of CH4 or 1 ton of CO2?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Where are you going to get this data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operations records, billings, use data,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tally your total for the base year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convert it to carbon equivalents.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Examples of carbon footprint numbers to provide a point of reference for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Examples of carbon footprint scorecard.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Analyze the footprint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develop a plan for reduction of emissions (and cost)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Implement plan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Assess how well you did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8251-0ADA-4B0D-A281-A297F5E9639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8DC1-77E6-4BEA-90DB-1AF535246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02CC-453C-4A0E-B1CF-C31EB0A07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D6A8-8A2B-4D9E-BC57-AAF771775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B72A-F9F8-49C7-9347-78AE46A0C3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6AFE2-99B1-4E1A-859A-5A708BACE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C8A2-6770-4FE0-B371-855DF14D1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9E7A-5207-42BC-B2EA-1CD7BBCE4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98E1-91F8-41A4-9634-35D612DDCA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C6A8-31F1-417E-8C99-3B2D02F0F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03105-2345-4B07-AFAC-EA83A76EE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78D0-CB13-49E0-9DE9-F880648CF9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3F0BC98-13C6-423A-878F-465A2CD22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51" name="Picture 8" descr="logoFromPPT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202488" y="6356350"/>
            <a:ext cx="11795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842B534E-47EC-48CF-9994-D84178DAF4AE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1BD66C3C-5354-415D-AFA9-0D6013CE13B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03" name="Picture 12" descr="logoFromPPT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202488" y="6356350"/>
            <a:ext cx="11795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javascript:thumbPicked(58)" TargetMode="External"/><Relationship Id="rId7" Type="http://schemas.openxmlformats.org/officeDocument/2006/relationships/hyperlink" Target="javascript:thumbPicked(9)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javascript:thumbPicked(21)" TargetMode="Externa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jpurman@sebest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ev.net/measur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867400"/>
            <a:ext cx="6400800" cy="609600"/>
          </a:xfrm>
        </p:spPr>
        <p:txBody>
          <a:bodyPr/>
          <a:lstStyle/>
          <a:p>
            <a:pPr algn="r"/>
            <a:r>
              <a:rPr lang="en-US" sz="1800" dirty="0" smtClean="0"/>
              <a:t>September 10, 2009</a:t>
            </a:r>
            <a:endParaRPr lang="en-US" sz="1800" dirty="0"/>
          </a:p>
        </p:txBody>
      </p:sp>
      <p:pic>
        <p:nvPicPr>
          <p:cNvPr id="5" name="Picture 4" descr="JPEGLogo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5000" y="1752600"/>
            <a:ext cx="5145872" cy="118963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219200" y="3505200"/>
            <a:ext cx="6705600" cy="1031051"/>
            <a:chOff x="1701800" y="3810000"/>
            <a:chExt cx="6705600" cy="1031051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701800" y="3810000"/>
              <a:ext cx="6705600" cy="1031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en-US" sz="2800" b="1" i="1" dirty="0" smtClean="0">
                  <a:cs typeface="Arial" charset="0"/>
                </a:rPr>
                <a:t>Tracking Your Carbon Footprint</a:t>
              </a:r>
            </a:p>
            <a:p>
              <a:pPr algn="ctr">
                <a:spcBef>
                  <a:spcPts val="300"/>
                </a:spcBef>
              </a:pPr>
              <a:r>
                <a:rPr lang="en-US" sz="2800" b="1" i="1" dirty="0" smtClean="0">
                  <a:cs typeface="Arial" charset="0"/>
                </a:rPr>
                <a:t>Implementing Sustainability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946275" y="3962400"/>
              <a:ext cx="619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i="1" dirty="0">
                <a:cs typeface="Arial" charset="0"/>
              </a:endParaRPr>
            </a:p>
          </p:txBody>
        </p:sp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19200" y="48768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cs typeface="Arial" charset="0"/>
              </a:rPr>
              <a:t>Minnesota Chief Engineer’s Guild</a:t>
            </a:r>
          </a:p>
          <a:p>
            <a:pPr algn="ctr"/>
            <a:r>
              <a:rPr lang="en-US" sz="2000" b="1" dirty="0" smtClean="0">
                <a:cs typeface="Arial" charset="0"/>
              </a:rPr>
              <a:t>Annual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32004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None/>
            </a:pPr>
            <a:r>
              <a:rPr lang="en-US" sz="2800" dirty="0" smtClean="0">
                <a:latin typeface="Arial" charset="0"/>
              </a:rPr>
              <a:t>Steps in determining the carbon footprint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2400" dirty="0" smtClean="0">
                <a:latin typeface="Arial" charset="0"/>
              </a:rPr>
              <a:t>Develop list of data</a:t>
            </a:r>
          </a:p>
          <a:p>
            <a:pPr marL="1828800" lvl="3" indent="-457200" algn="just"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Heating and cooling</a:t>
            </a:r>
          </a:p>
          <a:p>
            <a:pPr marL="1828800" lvl="3" indent="-457200" algn="just"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Electricity use</a:t>
            </a:r>
          </a:p>
          <a:p>
            <a:pPr marL="1828800" lvl="3" indent="-457200" algn="just"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Fuel use</a:t>
            </a:r>
          </a:p>
          <a:p>
            <a:pPr marL="1828800" lvl="3" indent="-457200" algn="just"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Waste management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2400" dirty="0" smtClean="0">
                <a:latin typeface="Arial" charset="0"/>
              </a:rPr>
              <a:t>Gather data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2400" dirty="0" smtClean="0">
                <a:latin typeface="Arial" charset="0"/>
              </a:rPr>
              <a:t>Tally and calculate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2400" dirty="0" smtClean="0">
                <a:latin typeface="Arial" charset="0"/>
              </a:rPr>
              <a:t>Analyze</a:t>
            </a:r>
          </a:p>
          <a:p>
            <a:pPr marL="971550" lvl="1" indent="-514350" eaLnBrk="1" hangingPunct="1">
              <a:buFontTx/>
              <a:buAutoNum type="arabicPeriod"/>
            </a:pPr>
            <a:endParaRPr lang="en-US" sz="2400" dirty="0" smtClean="0">
              <a:latin typeface="Arial" charset="0"/>
            </a:endParaRPr>
          </a:p>
          <a:p>
            <a:pPr marL="971550" lvl="1" indent="-514350" eaLnBrk="1" hangingPunct="1">
              <a:spcAft>
                <a:spcPct val="50000"/>
              </a:spcAft>
              <a:buFontTx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7" name="Picture 6" descr="learn"/>
          <p:cNvPicPr>
            <a:picLocks noChangeAspect="1" noChangeArrowheads="1"/>
          </p:cNvPicPr>
          <p:nvPr/>
        </p:nvPicPr>
        <p:blipFill>
          <a:blip r:embed="rId3"/>
          <a:srcRect l="2304" t="25262" r="1920" b="3609"/>
          <a:stretch>
            <a:fillRect/>
          </a:stretch>
        </p:blipFill>
        <p:spPr bwMode="auto">
          <a:xfrm>
            <a:off x="4800600" y="4495800"/>
            <a:ext cx="3511550" cy="137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66293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465"/>
                <a:gridCol w="3331465"/>
              </a:tblGrid>
              <a:tr h="92506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Entity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CO2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 per year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(Mtons)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95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Average US Household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36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Small Bank Branch Office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5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Large Bank Datacenter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27,607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3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University Coal/Biomass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</a:rPr>
                        <a:t> Central Power Plant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270,000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01209" marR="101209" marT="50605" marB="5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 and Sustainability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981200" y="2514600"/>
          <a:ext cx="45720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133985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Data collection and footprint calculation are just the beginning.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467600" cy="410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838200" y="4114800"/>
            <a:ext cx="13716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7,000+ mtons CO2eq in 2007</a:t>
            </a:r>
          </a:p>
          <a:p>
            <a:pPr algn="ctr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Managing Greenhouse Gases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09600" y="1371600"/>
          <a:ext cx="7676757" cy="4419600"/>
        </p:xfrm>
        <a:graphic>
          <a:graphicData uri="http://schemas.openxmlformats.org/presentationml/2006/ole">
            <p:oleObj spid="_x0000_s1026" name="Chart" r:id="rId4" imgW="6486449" imgH="37338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Managing Greenhouse Gases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85800" y="1411391"/>
          <a:ext cx="7700963" cy="4456009"/>
        </p:xfrm>
        <a:graphic>
          <a:graphicData uri="http://schemas.openxmlformats.org/presentationml/2006/ole">
            <p:oleObj spid="_x0000_s39938" name="Chart" r:id="rId4" imgW="6667500" imgH="385756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Managing Greenhouse Gases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066800" y="1219200"/>
          <a:ext cx="3038078" cy="5105400"/>
        </p:xfrm>
        <a:graphic>
          <a:graphicData uri="http://schemas.openxmlformats.org/presentationml/2006/ole">
            <p:oleObj spid="_x0000_s40962" name="Document" r:id="rId4" imgW="6092877" imgH="4487376" progId="Word.Document.8">
              <p:embed/>
            </p:oleObj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343400" y="1851025"/>
            <a:ext cx="5029200" cy="7620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76"/>
              </a:spcBef>
              <a:buFontTx/>
              <a:buNone/>
              <a:defRPr/>
            </a:pPr>
            <a:r>
              <a:rPr lang="en-US" sz="2000" b="1" dirty="0" smtClean="0">
                <a:latin typeface="+mj-lt"/>
              </a:rPr>
              <a:t>Energy Conservation Measures Compared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419600" y="2841625"/>
            <a:ext cx="3886200" cy="24161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76"/>
              </a:spcBef>
              <a:buFontTx/>
              <a:buNone/>
              <a:defRPr/>
            </a:pPr>
            <a:r>
              <a:rPr lang="en-US" sz="2000" b="1" u="sng" dirty="0" smtClean="0">
                <a:latin typeface="+mj-lt"/>
              </a:rPr>
              <a:t>Key</a:t>
            </a:r>
          </a:p>
          <a:p>
            <a:pPr marL="0" lvl="1" indent="0">
              <a:spcBef>
                <a:spcPts val="576"/>
              </a:spcBef>
              <a:buFontTx/>
              <a:buNone/>
              <a:defRPr/>
            </a:pPr>
            <a:r>
              <a:rPr lang="en-US" sz="2000" b="1" dirty="0" smtClean="0">
                <a:latin typeface="+mj-lt"/>
              </a:rPr>
              <a:t>Payback = years</a:t>
            </a:r>
          </a:p>
          <a:p>
            <a:pPr marL="0" lvl="1" indent="0">
              <a:spcBef>
                <a:spcPts val="576"/>
              </a:spcBef>
              <a:buFontTx/>
              <a:buNone/>
              <a:defRPr/>
            </a:pPr>
            <a:r>
              <a:rPr lang="en-US" sz="2000" b="1" dirty="0" smtClean="0">
                <a:latin typeface="+mj-lt"/>
              </a:rPr>
              <a:t>GHG total = </a:t>
            </a:r>
            <a:r>
              <a:rPr lang="en-US" sz="2000" b="1" dirty="0" err="1" smtClean="0">
                <a:latin typeface="+mj-lt"/>
              </a:rPr>
              <a:t>mtons</a:t>
            </a:r>
            <a:r>
              <a:rPr lang="en-US" sz="2000" b="1" dirty="0" smtClean="0">
                <a:latin typeface="+mj-lt"/>
              </a:rPr>
              <a:t> CO2/yr</a:t>
            </a:r>
          </a:p>
          <a:p>
            <a:pPr marL="0" lvl="1" indent="0">
              <a:spcBef>
                <a:spcPts val="576"/>
              </a:spcBef>
              <a:buFontTx/>
              <a:buNone/>
              <a:defRPr/>
            </a:pPr>
            <a:r>
              <a:rPr lang="en-US" sz="2000" b="1" dirty="0" smtClean="0">
                <a:latin typeface="+mj-lt"/>
              </a:rPr>
              <a:t>GHG Effect= kg GHG/$</a:t>
            </a:r>
          </a:p>
          <a:p>
            <a:pPr marL="0" lvl="1" indent="0">
              <a:spcBef>
                <a:spcPts val="576"/>
              </a:spcBef>
              <a:buFontTx/>
              <a:buNone/>
              <a:defRPr/>
            </a:pPr>
            <a:r>
              <a:rPr lang="en-US" sz="2000" b="1" dirty="0" smtClean="0">
                <a:latin typeface="+mj-lt"/>
              </a:rPr>
              <a:t>Combo=effect/payback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267200" y="5144869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Follow the Colors!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6858000" cy="2286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Guide for decisions on what to change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Baseline against which to track changes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Profit and loss statement of GHG emissions</a:t>
            </a:r>
          </a:p>
          <a:p>
            <a:pPr algn="ctr" eaLnBrk="1" hangingPunct="1"/>
            <a:endParaRPr lang="en-US" dirty="0" smtClean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533400" y="2133600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What is known can be managed…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546225"/>
            <a:ext cx="5029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becoming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sustainable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an ongoing process…</a:t>
            </a:r>
            <a:b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…not a one-time project.</a:t>
            </a:r>
          </a:p>
        </p:txBody>
      </p:sp>
      <p:pic>
        <p:nvPicPr>
          <p:cNvPr id="6" name="Picture 8" descr="200117602-00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276725"/>
            <a:ext cx="139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200117608-00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5438" y="3459163"/>
            <a:ext cx="13843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200112085-00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88175" y="1295400"/>
            <a:ext cx="123825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Now Available!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1598613"/>
            <a:ext cx="457200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/>
              <a:t>Tracking Your Carbon Footprint: </a:t>
            </a:r>
          </a:p>
          <a:p>
            <a:pPr>
              <a:lnSpc>
                <a:spcPct val="115000"/>
              </a:lnSpc>
            </a:pPr>
            <a:r>
              <a:rPr lang="en-US" sz="2000" b="1" dirty="0"/>
              <a:t>A Step-by-Step Guide To Understanding and </a:t>
            </a:r>
          </a:p>
          <a:p>
            <a:pPr>
              <a:lnSpc>
                <a:spcPct val="115000"/>
              </a:lnSpc>
            </a:pPr>
            <a:r>
              <a:rPr lang="en-US" sz="2000" b="1" dirty="0"/>
              <a:t>Inventorying Greenhouse Gas Emissions</a:t>
            </a:r>
          </a:p>
          <a:p>
            <a:endParaRPr lang="en-US" sz="2000" dirty="0"/>
          </a:p>
          <a:p>
            <a:r>
              <a:rPr lang="en-US" sz="1900" dirty="0"/>
              <a:t>By Judith R. Purman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19200" y="4572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Judy Purman</a:t>
            </a:r>
          </a:p>
          <a:p>
            <a:r>
              <a:rPr lang="en-US" sz="1800" dirty="0">
                <a:hlinkClick r:id="rId2"/>
              </a:rPr>
              <a:t>jpurman@sebesta.com</a:t>
            </a:r>
            <a:endParaRPr lang="en-US" sz="1800" dirty="0"/>
          </a:p>
          <a:p>
            <a:r>
              <a:rPr lang="en-US" sz="1800" dirty="0"/>
              <a:t>651-634-7250</a:t>
            </a:r>
          </a:p>
          <a:p>
            <a:endParaRPr lang="en-US" sz="1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371600"/>
            <a:ext cx="312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Key Questions: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Current weight?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do you eat?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How many calories a day do you eat?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Do you exercise?</a:t>
            </a:r>
          </a:p>
          <a:p>
            <a:pPr marL="1771650" lvl="3" indent="-514350">
              <a:buFont typeface="+mj-lt"/>
              <a:buAutoNum type="alphaLcParenR"/>
            </a:pPr>
            <a:r>
              <a:rPr lang="en-US" sz="2400" dirty="0" smtClean="0"/>
              <a:t>If so, how often?</a:t>
            </a:r>
          </a:p>
          <a:p>
            <a:pPr marL="1771650" lvl="3" indent="-514350">
              <a:buFont typeface="+mj-lt"/>
              <a:buAutoNum type="alphaLcParenR"/>
            </a:pPr>
            <a:r>
              <a:rPr lang="en-US" sz="2400" dirty="0" smtClean="0"/>
              <a:t>For how long?</a:t>
            </a:r>
          </a:p>
          <a:p>
            <a:pPr marL="1771650" lvl="3" indent="-514350">
              <a:buFont typeface="+mj-lt"/>
              <a:buAutoNum type="alphaLcParenR"/>
            </a:pPr>
            <a:r>
              <a:rPr lang="en-US" sz="2400" dirty="0" smtClean="0"/>
              <a:t>How many calories do you burn?</a:t>
            </a:r>
          </a:p>
          <a:p>
            <a:pPr marL="914400" lvl="1" indent="-514350"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Ever tried to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lose 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weight?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The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Ever tried to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tighten 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budget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1905000"/>
            <a:ext cx="6324600" cy="40164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76"/>
              </a:spcBef>
            </a:pPr>
            <a:r>
              <a:rPr lang="en-US" sz="2800" dirty="0"/>
              <a:t>Key Questions:</a:t>
            </a:r>
          </a:p>
          <a:p>
            <a:pPr marL="457200" indent="-457200">
              <a:spcBef>
                <a:spcPts val="576"/>
              </a:spcBef>
              <a:buFont typeface="+mj-lt"/>
              <a:buAutoNum type="arabicPeriod"/>
            </a:pPr>
            <a:r>
              <a:rPr lang="en-US" sz="2400" dirty="0" smtClean="0"/>
              <a:t>Current </a:t>
            </a:r>
            <a:r>
              <a:rPr lang="en-US" sz="2400" dirty="0"/>
              <a:t>salary?</a:t>
            </a:r>
          </a:p>
          <a:p>
            <a:pPr marL="457200" indent="-457200">
              <a:spcBef>
                <a:spcPts val="576"/>
              </a:spcBef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much do you spend?</a:t>
            </a:r>
          </a:p>
          <a:p>
            <a:pPr marL="914400" lvl="1" indent="-457200">
              <a:spcBef>
                <a:spcPts val="576"/>
              </a:spcBef>
              <a:buFont typeface="+mj-lt"/>
              <a:buAutoNum type="alphaLcParenR"/>
            </a:pPr>
            <a:r>
              <a:rPr lang="en-US" sz="2400" dirty="0"/>
              <a:t>Mortgage</a:t>
            </a:r>
          </a:p>
          <a:p>
            <a:pPr marL="914400" lvl="1" indent="-457200">
              <a:spcBef>
                <a:spcPts val="576"/>
              </a:spcBef>
              <a:buFont typeface="+mj-lt"/>
              <a:buAutoNum type="alphaLcParenR"/>
            </a:pPr>
            <a:r>
              <a:rPr lang="en-US" sz="2400" dirty="0"/>
              <a:t>Groceries</a:t>
            </a:r>
          </a:p>
          <a:p>
            <a:pPr marL="914400" lvl="1" indent="-457200">
              <a:spcBef>
                <a:spcPts val="576"/>
              </a:spcBef>
              <a:buFont typeface="+mj-lt"/>
              <a:buAutoNum type="alphaLcParenR"/>
            </a:pPr>
            <a:r>
              <a:rPr lang="en-US" sz="2400" dirty="0"/>
              <a:t>Health care</a:t>
            </a:r>
          </a:p>
          <a:p>
            <a:pPr marL="914400" lvl="1" indent="-457200">
              <a:spcBef>
                <a:spcPts val="576"/>
              </a:spcBef>
              <a:buFont typeface="+mj-lt"/>
              <a:buAutoNum type="alphaLcParenR"/>
            </a:pPr>
            <a:r>
              <a:rPr lang="en-US" sz="2400" dirty="0"/>
              <a:t>Gas</a:t>
            </a:r>
          </a:p>
          <a:p>
            <a:pPr marL="914400" lvl="1" indent="-457200">
              <a:spcBef>
                <a:spcPts val="576"/>
              </a:spcBef>
              <a:buFont typeface="+mj-lt"/>
              <a:buAutoNum type="alphaLcParenR"/>
            </a:pPr>
            <a:r>
              <a:rPr lang="en-US" sz="2400" dirty="0" smtClean="0"/>
              <a:t>Vacation</a:t>
            </a:r>
          </a:p>
          <a:p>
            <a:endParaRPr lang="en-US" sz="2400" dirty="0"/>
          </a:p>
        </p:txBody>
      </p:sp>
      <p:pic>
        <p:nvPicPr>
          <p:cNvPr id="7" name="Picture 6" descr="MCBD07252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971800"/>
            <a:ext cx="336232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The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600200"/>
            <a:ext cx="6248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Sensible Solutions: </a:t>
            </a:r>
          </a:p>
          <a:p>
            <a:pPr marL="742950" lvl="1" indent="-285750">
              <a:spcBef>
                <a:spcPts val="576"/>
              </a:spcBef>
              <a:buFontTx/>
              <a:buChar char="•"/>
            </a:pPr>
            <a:r>
              <a:rPr lang="en-US" sz="2400" dirty="0"/>
              <a:t> Clear-headed sensible approach</a:t>
            </a:r>
          </a:p>
          <a:p>
            <a:pPr marL="742950" lvl="1" indent="-285750">
              <a:spcBef>
                <a:spcPts val="576"/>
              </a:spcBef>
              <a:buFontTx/>
              <a:buChar char="•"/>
            </a:pPr>
            <a:r>
              <a:rPr lang="en-US" sz="2400" dirty="0"/>
              <a:t> Gather good information</a:t>
            </a:r>
          </a:p>
          <a:p>
            <a:pPr marL="742950" lvl="1" indent="-285750">
              <a:spcBef>
                <a:spcPts val="576"/>
              </a:spcBef>
              <a:buFontTx/>
              <a:buChar char="•"/>
            </a:pPr>
            <a:r>
              <a:rPr lang="en-US" sz="2400" dirty="0"/>
              <a:t> Identify goals</a:t>
            </a:r>
          </a:p>
          <a:p>
            <a:pPr marL="742950" lvl="1" indent="-285750">
              <a:spcBef>
                <a:spcPts val="576"/>
              </a:spcBef>
              <a:buFontTx/>
              <a:buChar char="•"/>
            </a:pPr>
            <a:r>
              <a:rPr lang="en-US" sz="2400" dirty="0"/>
              <a:t> Adopt a strategy</a:t>
            </a:r>
          </a:p>
        </p:txBody>
      </p:sp>
      <p:pic>
        <p:nvPicPr>
          <p:cNvPr id="6" name="Picture 5" descr="MCj036751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352800"/>
            <a:ext cx="2483711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MPj043932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Implementing Sustainability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373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/>
              <a:t>How does one achieve </a:t>
            </a:r>
            <a:r>
              <a:rPr lang="en-US" sz="2800" dirty="0" smtClean="0">
                <a:solidFill>
                  <a:srgbClr val="92D050"/>
                </a:solidFill>
              </a:rPr>
              <a:t>“</a:t>
            </a:r>
            <a:r>
              <a:rPr lang="en-US" sz="2800" i="1" dirty="0" smtClean="0">
                <a:solidFill>
                  <a:srgbClr val="92D050"/>
                </a:solidFill>
              </a:rPr>
              <a:t>sustainability</a:t>
            </a:r>
            <a:r>
              <a:rPr lang="en-US" sz="2800" dirty="0" smtClean="0">
                <a:solidFill>
                  <a:srgbClr val="92D050"/>
                </a:solidFill>
              </a:rPr>
              <a:t>?”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How does one </a:t>
            </a:r>
            <a:r>
              <a:rPr lang="en-US" sz="2800" dirty="0" smtClean="0">
                <a:solidFill>
                  <a:srgbClr val="92D050"/>
                </a:solidFill>
              </a:rPr>
              <a:t>“go </a:t>
            </a:r>
            <a:r>
              <a:rPr lang="en-US" sz="2800" i="1" dirty="0" smtClean="0">
                <a:solidFill>
                  <a:srgbClr val="92D050"/>
                </a:solidFill>
              </a:rPr>
              <a:t>green</a:t>
            </a:r>
            <a:r>
              <a:rPr lang="en-US" sz="2800" dirty="0" smtClean="0">
                <a:solidFill>
                  <a:srgbClr val="92D050"/>
                </a:solidFill>
              </a:rPr>
              <a:t>?”</a:t>
            </a:r>
          </a:p>
          <a:p>
            <a:pPr algn="ctr" eaLnBrk="1" hangingPunct="1">
              <a:buFontTx/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2400" dirty="0" smtClean="0"/>
              <a:t>Practical processes that deliver quantifiable results</a:t>
            </a:r>
          </a:p>
          <a:p>
            <a:pPr eaLnBrk="1" hangingPunct="1"/>
            <a:r>
              <a:rPr lang="en-US" sz="2400" dirty="0" smtClean="0"/>
              <a:t>Commitment to sustainability must be founded on quantitative, verifiable results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JR%20Green%20Carbon%20Footpri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09800"/>
            <a:ext cx="36576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71800" y="2819400"/>
            <a:ext cx="5638800" cy="3276600"/>
          </a:xfrm>
        </p:spPr>
        <p:txBody>
          <a:bodyPr/>
          <a:lstStyle/>
          <a:p>
            <a:pPr lvl="1" algn="just" eaLnBrk="1" hangingPunct="1">
              <a:buFontTx/>
              <a:buNone/>
            </a:pPr>
            <a:r>
              <a:rPr lang="en-US" sz="2400" dirty="0" smtClean="0">
                <a:latin typeface="Arial" charset="0"/>
              </a:rPr>
              <a:t>	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Calculate footprint using standard methods 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World Resources Institute Protocol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Arial" charset="0"/>
              </a:rPr>
              <a:t>Consistent, verifiable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228600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b="1" dirty="0"/>
              <a:t>Snapshot in time of the total GHG emissions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dirty="0" smtClean="0">
                <a:latin typeface="Arial" charset="0"/>
              </a:rPr>
              <a:t>Measure of the Total Greenhouse Gas Emissions</a:t>
            </a:r>
          </a:p>
          <a:p>
            <a:pPr algn="ctr" eaLnBrk="1" hangingPunct="1">
              <a:buFontTx/>
              <a:buNone/>
            </a:pPr>
            <a:r>
              <a:rPr lang="en-US" sz="2400" dirty="0" smtClean="0">
                <a:latin typeface="Arial" charset="0"/>
              </a:rPr>
              <a:t>Environmental impact into numerical calculation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267200" y="3886200"/>
            <a:ext cx="3810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Unit of Measure</a:t>
            </a:r>
          </a:p>
          <a:p>
            <a:endParaRPr lang="en-US"/>
          </a:p>
          <a:p>
            <a:r>
              <a:rPr lang="en-US"/>
              <a:t>Metric tons CO2eq emitted</a:t>
            </a:r>
          </a:p>
          <a:p>
            <a:endParaRPr lang="en-US"/>
          </a:p>
        </p:txBody>
      </p:sp>
      <p:pic>
        <p:nvPicPr>
          <p:cNvPr id="9" name="Picture 2" descr="http://tbn0.google.com/images?q=tbn:uHI3P3Ex2XQmCM:http://www.borev.net/measur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352800"/>
            <a:ext cx="29432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90600" y="161038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Main Greenhouse Gases and Sources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286000"/>
            <a:ext cx="8412163" cy="3271838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Carbon Footprint: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Scorecard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76400" y="1447800"/>
            <a:ext cx="5410200" cy="5181600"/>
          </a:xfrm>
          <a:noFill/>
        </p:spPr>
      </p:pic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447800" y="5181600"/>
            <a:ext cx="6248400" cy="990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_Template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_Template1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PP_Template</Template>
  <TotalTime>68</TotalTime>
  <Words>1036</Words>
  <Application>Microsoft Office PowerPoint</Application>
  <PresentationFormat>On-screen Show (4:3)</PresentationFormat>
  <Paragraphs>218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PP_Template</vt:lpstr>
      <vt:lpstr>PP_Template1</vt:lpstr>
      <vt:lpstr>Chart</vt:lpstr>
      <vt:lpstr>Document</vt:lpstr>
      <vt:lpstr>Slide 1</vt:lpstr>
      <vt:lpstr>The Challenge </vt:lpstr>
      <vt:lpstr>The Challenge </vt:lpstr>
      <vt:lpstr>The Challenge </vt:lpstr>
      <vt:lpstr>Implementing Sustainability </vt:lpstr>
      <vt:lpstr>Carbon Footprint: </vt:lpstr>
      <vt:lpstr>Carbon Footprint: </vt:lpstr>
      <vt:lpstr>Carbon Footprint: </vt:lpstr>
      <vt:lpstr>Carbon Footprint: </vt:lpstr>
      <vt:lpstr>Carbon Footprint: </vt:lpstr>
      <vt:lpstr>Carbon Footprint: </vt:lpstr>
      <vt:lpstr>Carbon Footprint and Sustainability </vt:lpstr>
      <vt:lpstr>Carbon Footprint: </vt:lpstr>
      <vt:lpstr>Managing Greenhouse Gases </vt:lpstr>
      <vt:lpstr>Managing Greenhouse Gases </vt:lpstr>
      <vt:lpstr>Managing Greenhouse Gases </vt:lpstr>
      <vt:lpstr>Carbon Footprint: </vt:lpstr>
      <vt:lpstr>Conclusion </vt:lpstr>
      <vt:lpstr>Now Available! </vt:lpstr>
    </vt:vector>
  </TitlesOfParts>
  <Company>Sebesta Blomberg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Nelson</dc:creator>
  <cp:lastModifiedBy>Judith Purman</cp:lastModifiedBy>
  <cp:revision>46</cp:revision>
  <dcterms:created xsi:type="dcterms:W3CDTF">2009-08-31T17:08:47Z</dcterms:created>
  <dcterms:modified xsi:type="dcterms:W3CDTF">2009-08-31T18:45:39Z</dcterms:modified>
</cp:coreProperties>
</file>