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9" r:id="rId3"/>
    <p:sldId id="272" r:id="rId4"/>
    <p:sldId id="349" r:id="rId5"/>
    <p:sldId id="350" r:id="rId6"/>
    <p:sldId id="351" r:id="rId7"/>
    <p:sldId id="33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A919-F781-4769-81C5-4F0016872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E20AE-6120-48EF-815C-695590381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A1388-07FF-4F0E-B2D3-271CE218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6C482-2A61-449A-83A0-CFC2111A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014A-AFC3-4329-9C37-57C796D8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577-F184-4B97-A097-FB87B0B9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76F34-14CA-4870-9295-A400FFC4D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4CA9D-9EA2-41F8-9F91-2A4B97AF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9DF59-B611-40C6-A09E-3B3B88C1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A52B-3843-41B3-A944-A2F967A0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1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166EE-AB5B-4E77-B2F0-D103D1F36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BF545-5370-40DE-B770-F8D855914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C700A-8C68-4A4E-B2A4-110FC7A8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589C3-7514-474C-AA4E-3A54E73B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64C49-974E-4136-B31D-A4CDE807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rgbClr val="48A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rgbClr val="3F3F3F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Presenter Name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rgbClr val="48A1C3"/>
                </a:solidFill>
                <a:highlight>
                  <a:srgbClr val="F2F2F2"/>
                </a:highlight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Title | Company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rgbClr val="48A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C2B228A2-9692-45CE-9B35-9A32CE4C22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8885" y="4461652"/>
            <a:ext cx="1493097" cy="229544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CE29958-331F-4D5C-9C19-32FF29FD901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83325" y="4811713"/>
            <a:ext cx="3729038" cy="18367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Company Logo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39F12AE2-01E5-412B-B3E8-90AA9D584B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284248" y="2015851"/>
            <a:ext cx="3729038" cy="46325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Presenter</a:t>
            </a:r>
            <a:br>
              <a:rPr lang="en-US" dirty="0"/>
            </a:br>
            <a:r>
              <a:rPr lang="en-US" dirty="0"/>
              <a:t>Headshot Here</a:t>
            </a:r>
          </a:p>
        </p:txBody>
      </p:sp>
    </p:spTree>
    <p:extLst>
      <p:ext uri="{BB962C8B-B14F-4D97-AF65-F5344CB8AC3E}">
        <p14:creationId xmlns:p14="http://schemas.microsoft.com/office/powerpoint/2010/main" val="748471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BCCB-C526-4095-8C43-26CB6E9B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18F04-2D69-4A48-A90E-4EBE250F3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519A-47A3-42F6-8197-EFE817F5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B66C8-25A7-4B32-BB16-423515D9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103C4-777B-4366-ADD9-1CFA8715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C8DE-A250-4A7E-8B9E-7EE90D97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3DDF5-F012-4FA1-B336-364F28884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A1C01-3494-494E-8530-34843D2C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177C7-3641-46B9-9F36-A5287B2C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AD976-D6D6-4615-96EF-58870150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9E827-6214-40BB-A3D7-9DBD2C99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4B599-052C-43E7-A454-8144F51D5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FA2B9-5ECE-4B36-A44A-2F487E00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D2010-AE04-4780-9837-D0A0369A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FBFDF-2DAE-4F6B-887E-63F26585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3FFD1-CF1E-44D0-8932-21EFA889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6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CC28-95FE-466F-86BD-C35BFF28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796C8-0756-44C3-8D9D-FDE9FA658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60AC3-10AD-40CB-9052-A112D23DE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FBB89-35E1-4405-BE38-1C819657B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3DCC5-0F88-42F7-97E9-1DA00EC13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B2E26-14DA-4B0A-9C18-7034AA21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F5D0-F83D-484B-B856-A930DE46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9C5F5-49B8-4DF3-933E-83D5EA3F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53CA-BA20-468D-9F0C-6AA28392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A44AB-E27A-4C74-97BA-34B971B3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833E9-EAEE-4D87-BA9F-3DA6C658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5D3B9-1148-416D-A391-208870EC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1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82DD5-B6C7-497D-8F83-2D30EF99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36664-78CB-4CCD-B91D-095E8142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3B67F-79D7-41C1-8814-56989E4E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8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C8EA-2F1D-42D2-AF05-FDF8C21B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5A716-B47E-490A-8A3D-C201B3E8C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29C9B-FD86-4933-8B44-5C0484609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A3D3F-C21E-4314-B529-A88FAE95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40423-83A9-4EB3-A203-6106CB23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083F2-982A-43DA-8F51-7E5E015C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CBAD7-5360-4B17-9F2F-D4667F6E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B8C99-A82C-4540-81C4-8AF4E3ACD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BCE54-2357-4223-A9B5-7BA0166CA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25EB1-35D0-465B-8D83-8B3C53D8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D81C6-D7DD-4555-B97F-B5FD120E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CBB0B-B2FF-46BE-B355-7AA4E9C3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FAD7A-4C51-4467-AE87-70974E08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0CCB7-FD6F-4BDF-BC81-F68574361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4172-6459-4FB5-89E4-4EE7B70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E7E-91EC-40A9-9FDF-8B6E900C326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37EB9-B96E-4BC3-A196-EFB53B501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FBF34-43CB-4D2E-9F9A-C9D790530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ACD1-27DE-46A0-90FB-26F3B19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els@alextech.edu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851" y="700028"/>
            <a:ext cx="7228386" cy="1789855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/>
              <a:t>MNCEG ROUNDTABLE</a:t>
            </a:r>
            <a:br>
              <a:rPr lang="en-US" sz="6000" dirty="0"/>
            </a:br>
            <a:r>
              <a:rPr lang="en-US" sz="6000" dirty="0"/>
              <a:t>HVAC CHALLENGES </a:t>
            </a:r>
            <a:endParaRPr lang="en-US" sz="6000" b="0" dirty="0"/>
          </a:p>
        </p:txBody>
      </p:sp>
      <p:pic>
        <p:nvPicPr>
          <p:cNvPr id="1026" name="Picture 2" descr="Climate Makers Inc.">
            <a:extLst>
              <a:ext uri="{FF2B5EF4-FFF2-40B4-BE49-F238E27FC236}">
                <a16:creationId xmlns:a16="http://schemas.microsoft.com/office/drawing/2014/main" id="{B8471502-F03C-4A1A-82DB-5D5F32A15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99" y="5567070"/>
            <a:ext cx="3921691" cy="91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564E51-2BC6-46D6-9586-623718CBA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9" y="4010455"/>
            <a:ext cx="3974240" cy="9145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6865B4-DC51-433C-81EF-D76C9B9D8CA2}"/>
              </a:ext>
            </a:extLst>
          </p:cNvPr>
          <p:cNvSpPr/>
          <p:nvPr/>
        </p:nvSpPr>
        <p:spPr>
          <a:xfrm>
            <a:off x="10227212" y="4135017"/>
            <a:ext cx="1758462" cy="272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Alexandria Technical &amp; Community College - Minnesota State Colleges and  Universities">
            <a:extLst>
              <a:ext uri="{FF2B5EF4-FFF2-40B4-BE49-F238E27FC236}">
                <a16:creationId xmlns:a16="http://schemas.microsoft.com/office/drawing/2014/main" id="{5E307E8E-A373-412E-832D-FA8534C86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035" y="3253954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nnesota State Capitol Restoration | Minnesota Historical Society">
            <a:extLst>
              <a:ext uri="{FF2B5EF4-FFF2-40B4-BE49-F238E27FC236}">
                <a16:creationId xmlns:a16="http://schemas.microsoft.com/office/drawing/2014/main" id="{B3E56AB7-7977-4FEB-B391-57172131E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486" y="2489883"/>
            <a:ext cx="1561514" cy="312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B4524E1D-17D2-4019-B4CF-C904AE77F2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3503" y="5295173"/>
            <a:ext cx="1325880" cy="13341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45E59E-82B6-495F-A31E-D582257EB85C}"/>
              </a:ext>
            </a:extLst>
          </p:cNvPr>
          <p:cNvSpPr txBox="1"/>
          <p:nvPr/>
        </p:nvSpPr>
        <p:spPr>
          <a:xfrm>
            <a:off x="886265" y="6024357"/>
            <a:ext cx="3409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January 28, 2021 Meeting</a:t>
            </a:r>
          </a:p>
        </p:txBody>
      </p:sp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AD6951-C7DE-4D6A-9406-EC6ED0F2A16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99F50C-BE38-4BD0-BA84-9B090E1F2B9B}" type="slidenum">
              <a:rPr lang="en-US" smtClean="0"/>
              <a:pPr/>
              <a:t>2</a:t>
            </a:fld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C0E7E0-1DC0-4BCD-A64F-910E6999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Table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A8975-05FA-4C35-B659-3D53E1BA8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2407"/>
            <a:ext cx="9684435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2000" dirty="0">
                <a:latin typeface="Tw Cen MT" panose="020B0602020104020603" pitchFamily="34" charset="0"/>
              </a:rPr>
              <a:t>Joel Seela–Alexandria Technical &amp; Community College</a:t>
            </a:r>
          </a:p>
          <a:p>
            <a:pPr marL="1027113"/>
            <a:r>
              <a:rPr lang="en-US" sz="12000" dirty="0">
                <a:latin typeface="Tw Cen MT" panose="020B0602020104020603" pitchFamily="34" charset="0"/>
              </a:rPr>
              <a:t>Director of Facilities and Security</a:t>
            </a:r>
          </a:p>
          <a:p>
            <a:pPr marL="0" indent="0">
              <a:buNone/>
            </a:pPr>
            <a:endParaRPr lang="en-US" sz="12000" dirty="0">
              <a:latin typeface="Tw Cen MT" panose="020B0602020104020603" pitchFamily="34" charset="0"/>
            </a:endParaRPr>
          </a:p>
          <a:p>
            <a:pPr marL="1603375" indent="-1603375">
              <a:buNone/>
            </a:pPr>
            <a:r>
              <a:rPr lang="en-US" sz="12000" dirty="0">
                <a:latin typeface="Tw Cen MT" panose="020B0602020104020603" pitchFamily="34" charset="0"/>
              </a:rPr>
              <a:t>Chad Olson–MN State Capitol Complex</a:t>
            </a:r>
          </a:p>
          <a:p>
            <a:pPr marL="1027113"/>
            <a:r>
              <a:rPr lang="en-US" sz="12000" dirty="0">
                <a:latin typeface="Tw Cen MT" panose="020B0602020104020603" pitchFamily="34" charset="0"/>
              </a:rPr>
              <a:t>Plant Operations Manager</a:t>
            </a:r>
          </a:p>
          <a:p>
            <a:pPr marL="0" indent="0">
              <a:buNone/>
            </a:pPr>
            <a:endParaRPr lang="en-US" sz="120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12000" dirty="0">
                <a:latin typeface="Tw Cen MT" panose="020B0602020104020603" pitchFamily="34" charset="0"/>
              </a:rPr>
              <a:t>Lonnie Danielson –MN Corrections Lino Lakes</a:t>
            </a:r>
          </a:p>
          <a:p>
            <a:pPr marL="969963"/>
            <a:r>
              <a:rPr lang="en-US" sz="12000" dirty="0">
                <a:latin typeface="Tw Cen MT" panose="020B0602020104020603" pitchFamily="34" charset="0"/>
              </a:rPr>
              <a:t>Physical Plant Director</a:t>
            </a:r>
          </a:p>
          <a:p>
            <a:pPr marL="0" indent="0">
              <a:buNone/>
            </a:pPr>
            <a:endParaRPr lang="en-US" sz="120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12000" dirty="0">
                <a:latin typeface="Tw Cen MT" panose="020B0602020104020603" pitchFamily="34" charset="0"/>
              </a:rPr>
              <a:t>Lori Bauer–Climate Makers</a:t>
            </a:r>
          </a:p>
          <a:p>
            <a:pPr marL="969963"/>
            <a:r>
              <a:rPr lang="en-US" sz="12000" dirty="0">
                <a:latin typeface="Tw Cen MT" panose="020B0602020104020603" pitchFamily="34" charset="0"/>
              </a:rPr>
              <a:t>President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27E-572E-4A8F-A203-92C396BC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IAQ Expectations for your Facility</a:t>
            </a:r>
            <a:endParaRPr lang="en-U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760A-260B-4E37-9794-450D0BCA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are the current challenges and expectations with your facility as it relates to IAQ and/or the current pandemic?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How have you communicated IAQ expectations throughout your organization?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0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27E-572E-4A8F-A203-92C396BC3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64" y="500062"/>
            <a:ext cx="11105271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Improving the IAQ with Existing Equipment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760A-260B-4E37-9794-450D0BCA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are your insights, experiences (either with current facilities or past) and guidance on how to focus attention on improving the IAQ with existing systems?</a:t>
            </a:r>
          </a:p>
          <a:p>
            <a:pPr>
              <a:spcAft>
                <a:spcPts val="600"/>
              </a:spcAft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resources (staff training, upgrading/improving systems, maintenance programs) have you implemented to improve IAQ?</a:t>
            </a:r>
          </a:p>
          <a:p>
            <a:pPr>
              <a:spcAft>
                <a:spcPts val="600"/>
              </a:spcAft>
            </a:pPr>
            <a:r>
              <a:rPr lang="en-US" sz="2900" dirty="0">
                <a:latin typeface="Calibri" panose="020F0502020204030204" pitchFamily="34" charset="0"/>
              </a:rPr>
              <a:t>What future improvements have you identified to target for improving IAQ with existing systems?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22519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27E-572E-4A8F-A203-92C396BC3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196313"/>
            <a:ext cx="12023188" cy="1325563"/>
          </a:xfrm>
        </p:spPr>
        <p:txBody>
          <a:bodyPr>
            <a:noAutofit/>
          </a:bodyPr>
          <a:lstStyle/>
          <a:p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HVAC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Up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grade Guidance to Fiscally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mprove IAQ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760A-260B-4E37-9794-450D0BCA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guidance and experience examples can you provide for those who are trying to determine what systems to focus on for upgrading?</a:t>
            </a:r>
            <a:endParaRPr lang="en-US" sz="4000" dirty="0"/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hich portions of the upgrades (equipment, controls, enhancements (UV lights, Bipolar,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has your facility focused on and why?</a:t>
            </a:r>
            <a:endParaRPr lang="en-US" sz="4000" dirty="0"/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training or experience to provide to maintenance team to manage those upgrades?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5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27E-572E-4A8F-A203-92C396BC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760A-260B-4E37-9794-450D0BCA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were funding challenges for your facility?</a:t>
            </a:r>
          </a:p>
          <a:p>
            <a:endParaRPr lang="en-US" dirty="0"/>
          </a:p>
          <a:p>
            <a:r>
              <a:rPr lang="en-US" dirty="0"/>
              <a:t>What are primary discussion points for lobbying for additional funding?</a:t>
            </a:r>
          </a:p>
        </p:txBody>
      </p:sp>
    </p:spTree>
    <p:extLst>
      <p:ext uri="{BB962C8B-B14F-4D97-AF65-F5344CB8AC3E}">
        <p14:creationId xmlns:p14="http://schemas.microsoft.com/office/powerpoint/2010/main" val="12200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149E-9004-4FA5-942A-A43F0412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123D4-8A5A-4EB4-A802-BFC5435C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7B11-2803-446E-9D6B-BAE8D7D232CC}" type="slidenum">
              <a:rPr lang="en-US" smtClean="0"/>
              <a:t>7</a:t>
            </a:fld>
            <a:endParaRPr lang="en-US"/>
          </a:p>
        </p:txBody>
      </p:sp>
      <p:sp>
        <p:nvSpPr>
          <p:cNvPr id="5" name="Subtitle 6">
            <a:extLst>
              <a:ext uri="{FF2B5EF4-FFF2-40B4-BE49-F238E27FC236}">
                <a16:creationId xmlns:a16="http://schemas.microsoft.com/office/drawing/2014/main" id="{B18E9A8D-0E04-4C4C-B7FC-AC62D498203C}"/>
              </a:ext>
            </a:extLst>
          </p:cNvPr>
          <p:cNvSpPr txBox="1">
            <a:spLocks/>
          </p:cNvSpPr>
          <p:nvPr/>
        </p:nvSpPr>
        <p:spPr>
          <a:xfrm>
            <a:off x="8587439" y="2590800"/>
            <a:ext cx="3215203" cy="9340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Lori Bauer, Climate Makers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lorib@climatemakersinc.com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763.786.5999</a:t>
            </a:r>
          </a:p>
        </p:txBody>
      </p:sp>
      <p:pic>
        <p:nvPicPr>
          <p:cNvPr id="2050" name="Picture 2" descr="Climate Makers Inc.">
            <a:extLst>
              <a:ext uri="{FF2B5EF4-FFF2-40B4-BE49-F238E27FC236}">
                <a16:creationId xmlns:a16="http://schemas.microsoft.com/office/drawing/2014/main" id="{FE885248-A0E6-4FB9-AC87-A4E92C18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538" y="1957601"/>
            <a:ext cx="1919324" cy="44760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6">
            <a:extLst>
              <a:ext uri="{FF2B5EF4-FFF2-40B4-BE49-F238E27FC236}">
                <a16:creationId xmlns:a16="http://schemas.microsoft.com/office/drawing/2014/main" id="{5F106787-5E01-4261-A67D-750A9B352247}"/>
              </a:ext>
            </a:extLst>
          </p:cNvPr>
          <p:cNvSpPr txBox="1">
            <a:spLocks/>
          </p:cNvSpPr>
          <p:nvPr/>
        </p:nvSpPr>
        <p:spPr>
          <a:xfrm>
            <a:off x="2519474" y="1832459"/>
            <a:ext cx="5428772" cy="93409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Joel Seela, Alexandria Tech &amp; Community College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dirty="0"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joels@alextech.edu</a:t>
            </a:r>
            <a:r>
              <a:rPr lang="en-US" sz="1800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320.762.4635</a:t>
            </a:r>
            <a:r>
              <a:rPr lang="en-US" sz="1800" dirty="0"/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61499BA5-B0DC-4F83-9C00-66351BC64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9525" y="4280092"/>
            <a:ext cx="950610" cy="956570"/>
          </a:xfrm>
          <a:prstGeom prst="rect">
            <a:avLst/>
          </a:prstGeom>
        </p:spPr>
      </p:pic>
      <p:pic>
        <p:nvPicPr>
          <p:cNvPr id="10" name="Picture 2" descr="Alexandria Technical &amp; Community College - Minnesota State Colleges and  Universities">
            <a:extLst>
              <a:ext uri="{FF2B5EF4-FFF2-40B4-BE49-F238E27FC236}">
                <a16:creationId xmlns:a16="http://schemas.microsoft.com/office/drawing/2014/main" id="{E9DBB9E9-0F75-4D0A-A7D4-5A63C21D1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69" y="1784155"/>
            <a:ext cx="1273380" cy="86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6">
            <a:extLst>
              <a:ext uri="{FF2B5EF4-FFF2-40B4-BE49-F238E27FC236}">
                <a16:creationId xmlns:a16="http://schemas.microsoft.com/office/drawing/2014/main" id="{E4126D9E-622B-47B7-8D74-15399D1EA2FE}"/>
              </a:ext>
            </a:extLst>
          </p:cNvPr>
          <p:cNvSpPr txBox="1">
            <a:spLocks/>
          </p:cNvSpPr>
          <p:nvPr/>
        </p:nvSpPr>
        <p:spPr>
          <a:xfrm>
            <a:off x="2436173" y="3624404"/>
            <a:ext cx="4827677" cy="93409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Chad Olson, State Capitol Complex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chad.olson@state.mn.us</a:t>
            </a:r>
            <a:r>
              <a:rPr lang="en-US" sz="1800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651.201.2317</a:t>
            </a:r>
            <a:r>
              <a:rPr lang="en-US" sz="1800" dirty="0"/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4" descr="Minnesota State Capitol Restoration | Minnesota Historical Society">
            <a:extLst>
              <a:ext uri="{FF2B5EF4-FFF2-40B4-BE49-F238E27FC236}">
                <a16:creationId xmlns:a16="http://schemas.microsoft.com/office/drawing/2014/main" id="{4BAC8AF9-C5B7-4C3C-9C59-348064335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73" y="3276840"/>
            <a:ext cx="652690" cy="130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itle 6">
            <a:extLst>
              <a:ext uri="{FF2B5EF4-FFF2-40B4-BE49-F238E27FC236}">
                <a16:creationId xmlns:a16="http://schemas.microsoft.com/office/drawing/2014/main" id="{DB993F27-415B-4AD5-912A-F4A2D4279A65}"/>
              </a:ext>
            </a:extLst>
          </p:cNvPr>
          <p:cNvSpPr txBox="1">
            <a:spLocks/>
          </p:cNvSpPr>
          <p:nvPr/>
        </p:nvSpPr>
        <p:spPr>
          <a:xfrm>
            <a:off x="2436172" y="5374630"/>
            <a:ext cx="4827677" cy="93409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Lonnie Danielson, MCF-Lino Lakes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lonnie.danielson@state.mn.us</a:t>
            </a:r>
            <a:r>
              <a:rPr lang="en-US" sz="1800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651.717.6120</a:t>
            </a:r>
            <a:r>
              <a:rPr lang="en-US" sz="1800" dirty="0"/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858CEE-D7CA-433F-B14F-3D8BCA45D9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069" y="5603028"/>
            <a:ext cx="1692316" cy="456796"/>
          </a:xfrm>
          <a:prstGeom prst="rect">
            <a:avLst/>
          </a:prstGeom>
        </p:spPr>
      </p:pic>
      <p:sp>
        <p:nvSpPr>
          <p:cNvPr id="16" name="Subtitle 6">
            <a:extLst>
              <a:ext uri="{FF2B5EF4-FFF2-40B4-BE49-F238E27FC236}">
                <a16:creationId xmlns:a16="http://schemas.microsoft.com/office/drawing/2014/main" id="{C6BD8B33-DEE4-4C1A-85E9-6727A1ED1C09}"/>
              </a:ext>
            </a:extLst>
          </p:cNvPr>
          <p:cNvSpPr txBox="1">
            <a:spLocks/>
          </p:cNvSpPr>
          <p:nvPr/>
        </p:nvSpPr>
        <p:spPr>
          <a:xfrm>
            <a:off x="8725325" y="5516729"/>
            <a:ext cx="3215203" cy="9340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Amy Satterfield, IEA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Amy.Satterfield@ieasafety.com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763.229.0053 (cell)</a:t>
            </a:r>
          </a:p>
        </p:txBody>
      </p:sp>
    </p:spTree>
    <p:extLst>
      <p:ext uri="{BB962C8B-B14F-4D97-AF65-F5344CB8AC3E}">
        <p14:creationId xmlns:p14="http://schemas.microsoft.com/office/powerpoint/2010/main" val="281953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326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 Theme</vt:lpstr>
      <vt:lpstr>MNCEG ROUNDTABLE HVAC CHALLENGES </vt:lpstr>
      <vt:lpstr>Round Table Resources</vt:lpstr>
      <vt:lpstr>IAQ Expectations for your Facility</vt:lpstr>
      <vt:lpstr>Improving the IAQ with Existing Equipment</vt:lpstr>
      <vt:lpstr>HVAC Upgrade Guidance to Fiscally Improve IAQ</vt:lpstr>
      <vt:lpstr>Funding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J. Satterfield</dc:creator>
  <cp:lastModifiedBy>Doreen Remington</cp:lastModifiedBy>
  <cp:revision>8</cp:revision>
  <dcterms:created xsi:type="dcterms:W3CDTF">2021-01-26T19:49:38Z</dcterms:created>
  <dcterms:modified xsi:type="dcterms:W3CDTF">2021-01-27T16:37:17Z</dcterms:modified>
</cp:coreProperties>
</file>