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8"/>
  </p:notesMasterIdLst>
  <p:sldIdLst>
    <p:sldId id="332" r:id="rId2"/>
    <p:sldId id="264" r:id="rId3"/>
    <p:sldId id="306" r:id="rId4"/>
    <p:sldId id="328" r:id="rId5"/>
    <p:sldId id="267" r:id="rId6"/>
    <p:sldId id="334" r:id="rId7"/>
    <p:sldId id="348" r:id="rId8"/>
    <p:sldId id="333" r:id="rId9"/>
    <p:sldId id="314" r:id="rId10"/>
    <p:sldId id="310" r:id="rId11"/>
    <p:sldId id="263" r:id="rId12"/>
    <p:sldId id="265" r:id="rId13"/>
    <p:sldId id="341" r:id="rId14"/>
    <p:sldId id="318" r:id="rId15"/>
    <p:sldId id="321" r:id="rId16"/>
    <p:sldId id="317" r:id="rId17"/>
    <p:sldId id="322" r:id="rId18"/>
    <p:sldId id="335" r:id="rId19"/>
    <p:sldId id="325" r:id="rId20"/>
    <p:sldId id="315" r:id="rId21"/>
    <p:sldId id="326" r:id="rId22"/>
    <p:sldId id="345" r:id="rId23"/>
    <p:sldId id="349" r:id="rId24"/>
    <p:sldId id="320" r:id="rId25"/>
    <p:sldId id="323" r:id="rId26"/>
    <p:sldId id="324" r:id="rId27"/>
    <p:sldId id="336" r:id="rId28"/>
    <p:sldId id="340" r:id="rId29"/>
    <p:sldId id="342" r:id="rId30"/>
    <p:sldId id="343" r:id="rId31"/>
    <p:sldId id="337" r:id="rId32"/>
    <p:sldId id="344" r:id="rId33"/>
    <p:sldId id="309" r:id="rId34"/>
    <p:sldId id="338" r:id="rId35"/>
    <p:sldId id="346" r:id="rId36"/>
    <p:sldId id="347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590" autoAdjust="0"/>
  </p:normalViewPr>
  <p:slideViewPr>
    <p:cSldViewPr snapToGrid="0">
      <p:cViewPr varScale="1">
        <p:scale>
          <a:sx n="70" d="100"/>
          <a:sy n="70" d="100"/>
        </p:scale>
        <p:origin x="7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C0C8E5-91A1-453B-8F08-1AF70433676E}" type="datetimeFigureOut">
              <a:rPr lang="en-US" smtClean="0"/>
              <a:t>9/4/2018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529B0D-9D9F-4CBD-98FA-445CE4EC5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809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1DECF-9DCE-4165-BEFE-C1BDE8F6015E}" type="datetimeFigureOut">
              <a:rPr lang="en-US" smtClean="0"/>
              <a:t>9/4/2018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ED8AF-0646-4F3E-B8D9-F369681F0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98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1DECF-9DCE-4165-BEFE-C1BDE8F6015E}" type="datetimeFigureOut">
              <a:rPr lang="en-US" smtClean="0"/>
              <a:t>9/4/2018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ED8AF-0646-4F3E-B8D9-F369681F0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931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1DECF-9DCE-4165-BEFE-C1BDE8F6015E}" type="datetimeFigureOut">
              <a:rPr lang="en-US" smtClean="0"/>
              <a:t>9/4/2018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ED8AF-0646-4F3E-B8D9-F369681F0317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4926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1DECF-9DCE-4165-BEFE-C1BDE8F6015E}" type="datetimeFigureOut">
              <a:rPr lang="en-US" smtClean="0"/>
              <a:t>9/4/2018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ED8AF-0646-4F3E-B8D9-F369681F0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5321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1DECF-9DCE-4165-BEFE-C1BDE8F6015E}" type="datetimeFigureOut">
              <a:rPr lang="en-US" smtClean="0"/>
              <a:t>9/4/2018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ED8AF-0646-4F3E-B8D9-F369681F0317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280246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1DECF-9DCE-4165-BEFE-C1BDE8F6015E}" type="datetimeFigureOut">
              <a:rPr lang="en-US" smtClean="0"/>
              <a:t>9/4/2018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ED8AF-0646-4F3E-B8D9-F369681F0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9671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1DECF-9DCE-4165-BEFE-C1BDE8F6015E}" type="datetimeFigureOut">
              <a:rPr lang="en-US" smtClean="0"/>
              <a:t>9/4/2018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ED8AF-0646-4F3E-B8D9-F369681F0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4381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1DECF-9DCE-4165-BEFE-C1BDE8F6015E}" type="datetimeFigureOut">
              <a:rPr lang="en-US" smtClean="0"/>
              <a:t>9/4/2018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ED8AF-0646-4F3E-B8D9-F369681F0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000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1DECF-9DCE-4165-BEFE-C1BDE8F6015E}" type="datetimeFigureOut">
              <a:rPr lang="en-US" smtClean="0"/>
              <a:t>9/4/2018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ED8AF-0646-4F3E-B8D9-F369681F0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659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1DECF-9DCE-4165-BEFE-C1BDE8F6015E}" type="datetimeFigureOut">
              <a:rPr lang="en-US" smtClean="0"/>
              <a:t>9/4/2018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ED8AF-0646-4F3E-B8D9-F369681F0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911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1DECF-9DCE-4165-BEFE-C1BDE8F6015E}" type="datetimeFigureOut">
              <a:rPr lang="en-US" smtClean="0"/>
              <a:t>9/4/2018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ED8AF-0646-4F3E-B8D9-F369681F0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556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1DECF-9DCE-4165-BEFE-C1BDE8F6015E}" type="datetimeFigureOut">
              <a:rPr lang="en-US" smtClean="0"/>
              <a:t>9/4/2018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ED8AF-0646-4F3E-B8D9-F369681F0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379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1DECF-9DCE-4165-BEFE-C1BDE8F6015E}" type="datetimeFigureOut">
              <a:rPr lang="en-US" smtClean="0"/>
              <a:t>9/4/2018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ED8AF-0646-4F3E-B8D9-F369681F0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176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1DECF-9DCE-4165-BEFE-C1BDE8F6015E}" type="datetimeFigureOut">
              <a:rPr lang="en-US" smtClean="0"/>
              <a:t>9/4/2018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ED8AF-0646-4F3E-B8D9-F369681F0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992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1DECF-9DCE-4165-BEFE-C1BDE8F6015E}" type="datetimeFigureOut">
              <a:rPr lang="en-US" smtClean="0"/>
              <a:t>9/4/2018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ED8AF-0646-4F3E-B8D9-F369681F0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322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1DECF-9DCE-4165-BEFE-C1BDE8F6015E}" type="datetimeFigureOut">
              <a:rPr lang="en-US" smtClean="0"/>
              <a:t>9/4/2018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ED8AF-0646-4F3E-B8D9-F369681F0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373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41DECF-9DCE-4165-BEFE-C1BDE8F6015E}" type="datetimeFigureOut">
              <a:rPr lang="en-US" smtClean="0"/>
              <a:t>9/4/2018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ADED8AF-0646-4F3E-B8D9-F369681F0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3013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1.emf"/><Relationship Id="rId4" Type="http://schemas.openxmlformats.org/officeDocument/2006/relationships/package" Target="../embeddings/Microsoft_Excel_Worksheet1.xlsx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xmlns="" id="{C506A3FA-4ED2-4C94-8324-2E7409A66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4492" y="581779"/>
            <a:ext cx="9066740" cy="3403600"/>
          </a:xfrm>
        </p:spPr>
        <p:txBody>
          <a:bodyPr>
            <a:normAutofit/>
          </a:bodyPr>
          <a:lstStyle/>
          <a:p>
            <a:pPr algn="ctr"/>
            <a:r>
              <a:rPr lang="en-US" sz="5400" spc="300" dirty="0">
                <a:solidFill>
                  <a:schemeClr val="tx1"/>
                </a:solidFill>
                <a:latin typeface="Baskerville Old Face" panose="02020602080505020303" pitchFamily="18" charset="0"/>
              </a:rPr>
              <a:t>Restoring Air Side Optimization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542925" y="4314825"/>
            <a:ext cx="5214938" cy="2425961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Presenter: </a:t>
            </a:r>
          </a:p>
          <a:p>
            <a:pPr marL="114300" indent="0">
              <a:buNone/>
            </a:pPr>
            <a:r>
              <a:rPr lang="en-US" dirty="0"/>
              <a:t>Mark A. Litchke</a:t>
            </a:r>
          </a:p>
          <a:p>
            <a:pPr marL="114300" indent="0">
              <a:buNone/>
            </a:pPr>
            <a:r>
              <a:rPr lang="en-US" dirty="0"/>
              <a:t>Program Manager, Air Duct Sealing Technology</a:t>
            </a:r>
          </a:p>
          <a:p>
            <a:pPr marL="114300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Contact Information: </a:t>
            </a:r>
          </a:p>
          <a:p>
            <a:pPr marL="114300"/>
            <a:r>
              <a:rPr lang="en-US" dirty="0"/>
              <a:t>Cell:(612) 327-8400 </a:t>
            </a:r>
          </a:p>
          <a:p>
            <a:pPr marL="114300"/>
            <a:r>
              <a:rPr lang="en-US" dirty="0"/>
              <a:t>Email: mlitchke@mavo.com</a:t>
            </a:r>
            <a:endParaRPr lang="en-US" sz="11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474888A-6E8D-4950-9D8B-B6BF26637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617" y="5915739"/>
            <a:ext cx="3146383" cy="94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4415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6B4D9C-51D9-41D3-BD14-234BF2AEE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064" y="539261"/>
            <a:ext cx="8596668" cy="1320800"/>
          </a:xfrm>
        </p:spPr>
        <p:txBody>
          <a:bodyPr/>
          <a:lstStyle/>
          <a:p>
            <a:r>
              <a:rPr lang="en-US" dirty="0"/>
              <a:t>Turning Vanes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810CB3A6-F427-4140-BEB2-3C4E780AB4E2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1411606"/>
            <a:ext cx="5029200" cy="37490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E9084EF-2161-47A6-A030-157A74F24835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21064" y="1554480"/>
            <a:ext cx="5029200" cy="37490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95741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C0B054-E8A8-4203-BA22-FE93087BA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Turning Vanes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28B0DC5-6E45-4ACF-945D-D1F699C13ADD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1556244"/>
            <a:ext cx="5029200" cy="37455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91594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1E31D0-CDC8-47E7-8A06-3B21F9324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Turning Vanes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3FC44A0A-604A-4F91-BA91-8C74EEB16FA0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554480"/>
            <a:ext cx="5029200" cy="37490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0857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778EF1-6E6E-4281-9B3D-48FE73B47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Evaporator Coils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9176DFB-60C5-4CAA-A4D9-1A3DA16B3B33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1411605"/>
            <a:ext cx="5029200" cy="37490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48476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977E7B-F80C-4986-BA9C-C67D1D4F3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131" y="482991"/>
            <a:ext cx="8596668" cy="1320800"/>
          </a:xfrm>
        </p:spPr>
        <p:txBody>
          <a:bodyPr/>
          <a:lstStyle/>
          <a:p>
            <a:r>
              <a:rPr lang="en-US" dirty="0"/>
              <a:t>Reheat Coils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6963B17-AB66-49F7-B5CF-87DA389B7F9A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45601" y="1554480"/>
            <a:ext cx="5029200" cy="37490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E263CCB-2E1E-4E64-9169-9D5868881332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902954" y="1554480"/>
            <a:ext cx="5029200" cy="37490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71288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F7BB6A-5937-45C7-B4BD-858C609F1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Duct Liner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72AAA97-F607-4E86-8162-79056CE8F9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869" y="2092987"/>
            <a:ext cx="3779519" cy="28346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80AB8EF-0457-4863-ADF0-50F3D06CC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6109" y="2092988"/>
            <a:ext cx="3765847" cy="28243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85AF7A7-D1B4-4BCA-A127-ABA2ACBE69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1956" y="2092988"/>
            <a:ext cx="4078175" cy="28346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15523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A0A89A-6893-4DC7-AABF-4E25C48AE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Duct Liner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745FA39-EB57-4282-A40E-BF0E4DF1173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1930406"/>
            <a:ext cx="5029200" cy="31197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13334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CA212A-F3C2-4F82-8D5D-99BEF181A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23218F7-4AE9-4565-8979-D4C3BE983983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1554480"/>
            <a:ext cx="5029200" cy="37490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E8D06C6-543B-4D1F-8568-214FE4FADD6B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581750"/>
            <a:ext cx="5029200" cy="36944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17449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ACADDD-7424-4C1E-969D-A51C57B66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9D246CE-4876-4D2F-942E-04DF13022F38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1554480"/>
            <a:ext cx="5029200" cy="37490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6775E2F-6D4D-4343-892C-95782FDDF390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554480"/>
            <a:ext cx="5029200" cy="37490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2667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9DA998-E153-4CDA-909E-00F157DF6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9109604" cy="1320800"/>
          </a:xfrm>
        </p:spPr>
        <p:txBody>
          <a:bodyPr/>
          <a:lstStyle/>
          <a:p>
            <a:r>
              <a:rPr lang="en-US" dirty="0"/>
              <a:t>Diffusers – Grilles – Grates - Registers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E78667D-3C76-46BB-97A7-33DA087EDCE9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57426" y="1554480"/>
            <a:ext cx="5029200" cy="37490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5042B15-B83A-4880-8657-338DE850AED2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938837" y="1554480"/>
            <a:ext cx="5029200" cy="37490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93906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B90826-5C4D-40FC-ABA8-D6AB95E86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will talk about today…</a:t>
            </a:r>
          </a:p>
        </p:txBody>
      </p:sp>
      <p:pic>
        <p:nvPicPr>
          <p:cNvPr id="4" name="1479932728445-v0ch3x">
            <a:hlinkClick r:id="" action="ppaction://media"/>
            <a:extLst>
              <a:ext uri="{FF2B5EF4-FFF2-40B4-BE49-F238E27FC236}">
                <a16:creationId xmlns:a16="http://schemas.microsoft.com/office/drawing/2014/main" xmlns="" id="{F350F55D-B5B0-47B3-B749-F8E4E245EFA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3043" y="1414462"/>
            <a:ext cx="6445250" cy="4833938"/>
          </a:xfrm>
        </p:spPr>
      </p:pic>
    </p:spTree>
    <p:extLst>
      <p:ext uri="{BB962C8B-B14F-4D97-AF65-F5344CB8AC3E}">
        <p14:creationId xmlns:p14="http://schemas.microsoft.com/office/powerpoint/2010/main" val="149290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5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AC657C-D981-47D6-8781-FA15EEE48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GRATES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CD79EDD-28DE-48FC-A7E0-7FE1D38E7E2F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19525" y="2071314"/>
            <a:ext cx="5029200" cy="37490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B5C4B42-DCB1-482E-98F6-802D424FB728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605669" y="2071314"/>
            <a:ext cx="5029200" cy="37490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47850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FB4053-08E7-40FD-BC5D-C5E1EA40C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Dampers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A6C0967-E119-4A4E-8F6C-105F3C5E3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1589751"/>
            <a:ext cx="4833097" cy="36784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CA17767-150B-406E-A44C-CBDDF3952D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5202" y="1589751"/>
            <a:ext cx="4833099" cy="36784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280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AEAE6F-21EA-452E-A8A0-2B6D15D64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Condensate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4FE18254-B38F-4248-B09B-4B647C04657C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19526" y="1554480"/>
            <a:ext cx="5029200" cy="37490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AA1BBE5-8DA6-4C58-A9A9-B7D46FAA43A4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" y="1554480"/>
            <a:ext cx="5029200" cy="37490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05358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F2D74A-5CE7-44AA-9EE9-A15C2D850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Outside Air Intake Screens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814DE67-A153-4D67-8974-A85E8C18905D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2143125"/>
            <a:ext cx="5029200" cy="37490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86809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8F82CA-0672-4F31-B9DE-4C31D9B8E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Duct Leakage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3F6BC41-D57F-49D7-97AE-9039768DCA5C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1554480"/>
            <a:ext cx="5029200" cy="37490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70631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CAB957-C63C-4466-AA0A-7938AD22F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Missing or Broken Belts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CE950DF-F627-4EF7-A92A-9782AF5B4BB9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1554480"/>
            <a:ext cx="5029200" cy="37490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05024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BAE696-9F5F-4473-9571-C6AFD26A7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in My Duct?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0E12615-D9F5-4611-9E8C-EC5D4263A669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1554480"/>
            <a:ext cx="5029200" cy="37490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07185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404191"/>
            <a:ext cx="7620000" cy="1143000"/>
          </a:xfrm>
        </p:spPr>
        <p:txBody>
          <a:bodyPr>
            <a:normAutofit/>
          </a:bodyPr>
          <a:lstStyle/>
          <a:p>
            <a:r>
              <a:rPr lang="en-US" dirty="0">
                <a:ln w="0"/>
              </a:rPr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366838"/>
            <a:ext cx="8458200" cy="4419600"/>
          </a:xfrm>
        </p:spPr>
        <p:txBody>
          <a:bodyPr>
            <a:normAutofit/>
          </a:bodyPr>
          <a:lstStyle/>
          <a:p>
            <a:pPr marL="571500" indent="-457200">
              <a:buAutoNum type="arabicPeriod"/>
            </a:pPr>
            <a:r>
              <a:rPr lang="en-US" sz="28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HVAC System Inspection</a:t>
            </a:r>
          </a:p>
          <a:p>
            <a:pPr marL="571500" indent="-457200">
              <a:buAutoNum type="arabicPeriod"/>
            </a:pPr>
            <a:r>
              <a:rPr lang="en-US" sz="28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</a:t>
            </a:r>
            <a:r>
              <a:rPr lang="en-US" sz="2800" b="1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HVAC System Cleaning Methodologies</a:t>
            </a:r>
          </a:p>
          <a:p>
            <a:pPr marL="571500" indent="-457200">
              <a:buAutoNum type="arabicPeriod"/>
            </a:pPr>
            <a:r>
              <a:rPr lang="en-US" sz="28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Energy Savings by HVAC System Cleaning?</a:t>
            </a:r>
          </a:p>
          <a:p>
            <a:pPr marL="571500" indent="-457200">
              <a:buAutoNum type="arabicPeriod"/>
            </a:pPr>
            <a:r>
              <a:rPr lang="en-US" sz="28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Summary of Findings</a:t>
            </a:r>
          </a:p>
        </p:txBody>
      </p:sp>
      <p:sp>
        <p:nvSpPr>
          <p:cNvPr id="6" name="Right Arrow 3"/>
          <p:cNvSpPr/>
          <p:nvPr/>
        </p:nvSpPr>
        <p:spPr>
          <a:xfrm>
            <a:off x="425196" y="2025206"/>
            <a:ext cx="56540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1836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3BEAE8-B1DB-4C96-8ABC-8B945FD43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890" y="566738"/>
            <a:ext cx="8596668" cy="1320800"/>
          </a:xfrm>
        </p:spPr>
        <p:txBody>
          <a:bodyPr/>
          <a:lstStyle/>
          <a:p>
            <a:r>
              <a:rPr lang="en-US" dirty="0"/>
              <a:t>Equipment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BB4DE47A-13E4-42B6-A8A5-F90E0ADEA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4334" y="4015094"/>
            <a:ext cx="2737692" cy="20692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05D107F-FE80-4138-A07F-F28AB6899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358" y="1887538"/>
            <a:ext cx="2737692" cy="21183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7734548-C6C8-4E98-BAE7-5854B267CF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0868" y="4049677"/>
            <a:ext cx="2713373" cy="2034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56277AC-D113-42AC-A7D0-3C0DE15A51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0868" y="1887538"/>
            <a:ext cx="2737692" cy="21183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D01D859-5DEA-4562-96FE-5BEA20523D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2384" y="1887538"/>
            <a:ext cx="2759831" cy="21183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1FBF656-DD80-4F27-8CC1-0BA70E3413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2026" y="4049677"/>
            <a:ext cx="2896227" cy="208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8490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974626-C427-4136-8407-CB0B53583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6E19DEF-FC89-41F8-8E93-85545A8E4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46251"/>
            <a:ext cx="8596668" cy="3880773"/>
          </a:xfrm>
        </p:spPr>
        <p:txBody>
          <a:bodyPr/>
          <a:lstStyle/>
          <a:p>
            <a:r>
              <a:rPr lang="en-US" sz="2200" dirty="0"/>
              <a:t>Normal flow of air – re-energize system</a:t>
            </a:r>
          </a:p>
          <a:p>
            <a:r>
              <a:rPr lang="en-US" sz="2200" dirty="0"/>
              <a:t>HEPA filtration collection equipment – 99.97%</a:t>
            </a:r>
          </a:p>
          <a:p>
            <a:r>
              <a:rPr lang="en-US" sz="2200" dirty="0"/>
              <a:t>Negative air</a:t>
            </a:r>
          </a:p>
          <a:p>
            <a:r>
              <a:rPr lang="en-US" sz="2200" dirty="0"/>
              <a:t>Cleaning media</a:t>
            </a:r>
          </a:p>
          <a:p>
            <a:r>
              <a:rPr lang="en-US" sz="2200" dirty="0"/>
              <a:t>Source removal of contaminants</a:t>
            </a:r>
          </a:p>
          <a:p>
            <a:r>
              <a:rPr lang="en-US" sz="2200" dirty="0"/>
              <a:t>Physically enter – size &amp; duct integrity – hand contact vacuum</a:t>
            </a:r>
          </a:p>
          <a:p>
            <a:r>
              <a:rPr lang="en-US" sz="2200" dirty="0"/>
              <a:t>Pressure washing – fans / coils / non porous surfaces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649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542266"/>
            <a:ext cx="7620000" cy="1143000"/>
          </a:xfrm>
        </p:spPr>
        <p:txBody>
          <a:bodyPr>
            <a:normAutofit/>
          </a:bodyPr>
          <a:lstStyle/>
          <a:p>
            <a:r>
              <a:rPr lang="en-US" dirty="0">
                <a:ln w="0"/>
              </a:rPr>
              <a:t>Agenda</a:t>
            </a:r>
            <a:endParaRPr lang="en-US" dirty="0">
              <a:ln w="0"/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700" y="1685266"/>
            <a:ext cx="8458200" cy="4419600"/>
          </a:xfrm>
        </p:spPr>
        <p:txBody>
          <a:bodyPr>
            <a:normAutofit/>
          </a:bodyPr>
          <a:lstStyle/>
          <a:p>
            <a:pPr marL="571500" indent="-457200">
              <a:buAutoNum type="arabicPeriod"/>
            </a:pPr>
            <a:r>
              <a:rPr lang="en-US" sz="22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HVAC System Inspection</a:t>
            </a:r>
          </a:p>
          <a:p>
            <a:pPr marL="571500" indent="-457200">
              <a:buAutoNum type="arabicPeriod"/>
            </a:pPr>
            <a:r>
              <a:rPr lang="en-US" sz="22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HVAC System Cleaning Methodologies</a:t>
            </a:r>
          </a:p>
          <a:p>
            <a:pPr marL="571500" indent="-457200">
              <a:buAutoNum type="arabicPeriod"/>
            </a:pPr>
            <a:r>
              <a:rPr lang="en-US" sz="22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Energy Savings by HVAC System Cleaning?</a:t>
            </a:r>
          </a:p>
          <a:p>
            <a:pPr marL="571500" indent="-457200">
              <a:buAutoNum type="arabicPeriod"/>
            </a:pPr>
            <a:r>
              <a:rPr lang="en-US" sz="22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Summary of Findings</a:t>
            </a:r>
          </a:p>
        </p:txBody>
      </p:sp>
    </p:spTree>
    <p:extLst>
      <p:ext uri="{BB962C8B-B14F-4D97-AF65-F5344CB8AC3E}">
        <p14:creationId xmlns:p14="http://schemas.microsoft.com/office/powerpoint/2010/main" val="32902691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FD7E05-6000-4605-8BE2-3AF66CBD6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NADCA Certification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250B6A7-4C74-45DC-9C1F-3B0B43C1E2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17676"/>
            <a:ext cx="8596668" cy="3880773"/>
          </a:xfrm>
        </p:spPr>
        <p:txBody>
          <a:bodyPr>
            <a:normAutofit/>
          </a:bodyPr>
          <a:lstStyle/>
          <a:p>
            <a:r>
              <a:rPr lang="en-US" sz="2200" dirty="0"/>
              <a:t>NADCA (National Air Duct Cleaners Association)</a:t>
            </a:r>
          </a:p>
          <a:p>
            <a:pPr lvl="1"/>
            <a:r>
              <a:rPr lang="en-US" sz="2200" dirty="0"/>
              <a:t>Established as a non profit in 1989</a:t>
            </a:r>
          </a:p>
          <a:p>
            <a:pPr lvl="1"/>
            <a:r>
              <a:rPr lang="en-US" sz="2200" dirty="0"/>
              <a:t>Providing standards / education / certification for the inspection, cleaning &amp; restoration industry</a:t>
            </a:r>
          </a:p>
          <a:p>
            <a:pPr lvl="1"/>
            <a:r>
              <a:rPr lang="en-US" sz="2200" dirty="0"/>
              <a:t>Standards referenced in mechanical design &amp; renovation projects</a:t>
            </a:r>
          </a:p>
        </p:txBody>
      </p:sp>
    </p:spTree>
    <p:extLst>
      <p:ext uri="{BB962C8B-B14F-4D97-AF65-F5344CB8AC3E}">
        <p14:creationId xmlns:p14="http://schemas.microsoft.com/office/powerpoint/2010/main" val="34074565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419" y="700087"/>
            <a:ext cx="7620000" cy="1143000"/>
          </a:xfrm>
        </p:spPr>
        <p:txBody>
          <a:bodyPr>
            <a:normAutofit/>
          </a:bodyPr>
          <a:lstStyle/>
          <a:p>
            <a:r>
              <a:rPr lang="en-US" dirty="0">
                <a:ln w="0"/>
                <a:solidFill>
                  <a:schemeClr val="accent5"/>
                </a:solidFill>
              </a:rPr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738313"/>
            <a:ext cx="8458200" cy="4419600"/>
          </a:xfrm>
        </p:spPr>
        <p:txBody>
          <a:bodyPr>
            <a:normAutofit/>
          </a:bodyPr>
          <a:lstStyle/>
          <a:p>
            <a:pPr marL="571500" indent="-457200">
              <a:buAutoNum type="arabicPeriod"/>
            </a:pPr>
            <a:r>
              <a:rPr lang="en-US" sz="24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</a:t>
            </a:r>
            <a:r>
              <a:rPr lang="en-US" sz="22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HVAC System Inspection</a:t>
            </a:r>
          </a:p>
          <a:p>
            <a:pPr marL="571500" indent="-457200">
              <a:buAutoNum type="arabicPeriod"/>
            </a:pPr>
            <a:r>
              <a:rPr lang="en-US" sz="22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HVAC System Cleaning Methodologies</a:t>
            </a:r>
          </a:p>
          <a:p>
            <a:pPr marL="571500" indent="-457200">
              <a:buAutoNum type="arabicPeriod"/>
            </a:pPr>
            <a:r>
              <a:rPr lang="en-US" sz="22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</a:t>
            </a:r>
            <a:r>
              <a:rPr lang="en-US" sz="2200" b="1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Energy Savings by HVAC System Cleaning</a:t>
            </a:r>
            <a:endParaRPr lang="en-US" sz="2200" dirty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</a:endParaRPr>
          </a:p>
          <a:p>
            <a:pPr marL="571500" indent="-457200">
              <a:buAutoNum type="arabicPeriod"/>
            </a:pPr>
            <a:r>
              <a:rPr lang="en-US" sz="22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Summary of Findings</a:t>
            </a:r>
          </a:p>
        </p:txBody>
      </p:sp>
      <p:sp>
        <p:nvSpPr>
          <p:cNvPr id="6" name="Right Arrow 3"/>
          <p:cNvSpPr/>
          <p:nvPr/>
        </p:nvSpPr>
        <p:spPr>
          <a:xfrm>
            <a:off x="685419" y="2688535"/>
            <a:ext cx="56540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3125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144556-49F7-4265-A57F-0DC2563EB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NADCA Energy Field Trials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036571E-F030-4CB3-8A80-8B9C06D482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89102"/>
            <a:ext cx="8596668" cy="3880773"/>
          </a:xfrm>
        </p:spPr>
        <p:txBody>
          <a:bodyPr>
            <a:normAutofit/>
          </a:bodyPr>
          <a:lstStyle/>
          <a:p>
            <a:r>
              <a:rPr lang="en-US" sz="2200" dirty="0"/>
              <a:t>Temperature drop (delta t) cooling coils  </a:t>
            </a:r>
          </a:p>
          <a:p>
            <a:pPr lvl="1"/>
            <a:r>
              <a:rPr lang="en-US" sz="2200" dirty="0"/>
              <a:t>Results – 5.4 degrees or 40%</a:t>
            </a:r>
          </a:p>
          <a:p>
            <a:r>
              <a:rPr lang="en-US" sz="2200" dirty="0"/>
              <a:t>CFM (cleaning of all airstream components)</a:t>
            </a:r>
          </a:p>
          <a:p>
            <a:pPr lvl="1"/>
            <a:r>
              <a:rPr lang="en-US" sz="2200" dirty="0"/>
              <a:t>Results – 54% increase in airflow</a:t>
            </a:r>
          </a:p>
          <a:p>
            <a:r>
              <a:rPr lang="en-US" sz="2200" dirty="0"/>
              <a:t>Cooling Capacity (BTU’s)</a:t>
            </a:r>
          </a:p>
          <a:p>
            <a:pPr lvl="1"/>
            <a:r>
              <a:rPr lang="en-US" sz="2200" dirty="0"/>
              <a:t>Results – 225% increase in cooling capacity</a:t>
            </a:r>
          </a:p>
          <a:p>
            <a:r>
              <a:rPr lang="en-US" sz="2200" dirty="0"/>
              <a:t>CFM (duct cleaning only)</a:t>
            </a:r>
          </a:p>
          <a:p>
            <a:pPr lvl="1"/>
            <a:r>
              <a:rPr lang="en-US" sz="2200" dirty="0"/>
              <a:t>Results – 6.9% increase in airflow</a:t>
            </a:r>
          </a:p>
        </p:txBody>
      </p:sp>
    </p:spTree>
    <p:extLst>
      <p:ext uri="{BB962C8B-B14F-4D97-AF65-F5344CB8AC3E}">
        <p14:creationId xmlns:p14="http://schemas.microsoft.com/office/powerpoint/2010/main" val="23516701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3316974"/>
              </p:ext>
            </p:extLst>
          </p:nvPr>
        </p:nvGraphicFramePr>
        <p:xfrm>
          <a:off x="1620812" y="1150502"/>
          <a:ext cx="8950376" cy="39367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" name="Worksheet" r:id="rId4" imgW="9963285" imgH="5705565" progId="Excel.Sheet.12">
                  <p:embed/>
                </p:oleObj>
              </mc:Choice>
              <mc:Fallback>
                <p:oleObj name="Worksheet" r:id="rId4" imgW="9963285" imgH="5705565" progId="Excel.Sheet.12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20812" y="1150502"/>
                        <a:ext cx="8950376" cy="3936739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ight Arrow 2"/>
          <p:cNvSpPr/>
          <p:nvPr/>
        </p:nvSpPr>
        <p:spPr>
          <a:xfrm>
            <a:off x="3473018" y="1911805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7001" y="342703"/>
            <a:ext cx="40099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5"/>
                </a:solidFill>
              </a:rPr>
              <a:t>Case Study Results</a:t>
            </a:r>
          </a:p>
        </p:txBody>
      </p:sp>
      <p:cxnSp>
        <p:nvCxnSpPr>
          <p:cNvPr id="15" name="Straight Arrow Connector 14"/>
          <p:cNvCxnSpPr>
            <a:cxnSpLocks/>
            <a:stCxn id="5" idx="2"/>
          </p:cNvCxnSpPr>
          <p:nvPr/>
        </p:nvCxnSpPr>
        <p:spPr>
          <a:xfrm>
            <a:off x="5741929" y="1717269"/>
            <a:ext cx="604220" cy="389072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cxnSpLocks/>
          </p:cNvCxnSpPr>
          <p:nvPr/>
        </p:nvCxnSpPr>
        <p:spPr>
          <a:xfrm flipH="1">
            <a:off x="5404866" y="1647397"/>
            <a:ext cx="208392" cy="427422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271287" y="1347937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421 </a:t>
            </a:r>
            <a:r>
              <a:rPr lang="en-US" dirty="0" err="1">
                <a:solidFill>
                  <a:srgbClr val="FF0000"/>
                </a:solidFill>
              </a:rPr>
              <a:t>cfm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>
            <a:cxnSpLocks/>
          </p:cNvCxnSpPr>
          <p:nvPr/>
        </p:nvCxnSpPr>
        <p:spPr>
          <a:xfrm>
            <a:off x="8136667" y="1545372"/>
            <a:ext cx="485685" cy="560969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cxnSpLocks/>
          </p:cNvCxnSpPr>
          <p:nvPr/>
        </p:nvCxnSpPr>
        <p:spPr>
          <a:xfrm flipV="1">
            <a:off x="6761090" y="1538840"/>
            <a:ext cx="522026" cy="567501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018996" y="1163271"/>
            <a:ext cx="1116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1,373 </a:t>
            </a:r>
            <a:r>
              <a:rPr lang="en-US" dirty="0" err="1">
                <a:solidFill>
                  <a:srgbClr val="FF0000"/>
                </a:solidFill>
              </a:rPr>
              <a:t>cfm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43918" y="5327275"/>
            <a:ext cx="8218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421 cfm @ $5.00/cfm = $2,105.00 Annual Savings on Fan Energy - 7 </a:t>
            </a:r>
            <a:r>
              <a:rPr lang="en-US" b="1" dirty="0" err="1">
                <a:solidFill>
                  <a:srgbClr val="FF0000"/>
                </a:solidFill>
              </a:rPr>
              <a:t>yr</a:t>
            </a:r>
            <a:r>
              <a:rPr lang="en-US" b="1" dirty="0">
                <a:solidFill>
                  <a:srgbClr val="FF0000"/>
                </a:solidFill>
              </a:rPr>
              <a:t> ROI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904999" y="5752945"/>
            <a:ext cx="8726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1,373 cfm @ $5.00/cfm = $6,865.00 Annual Savings on Fan Energy- - &lt; 1 </a:t>
            </a:r>
            <a:r>
              <a:rPr lang="en-US" b="1" dirty="0" err="1">
                <a:solidFill>
                  <a:srgbClr val="FF0000"/>
                </a:solidFill>
              </a:rPr>
              <a:t>yr</a:t>
            </a:r>
            <a:r>
              <a:rPr lang="en-US" b="1" dirty="0">
                <a:solidFill>
                  <a:srgbClr val="FF0000"/>
                </a:solidFill>
              </a:rPr>
              <a:t> ROI</a:t>
            </a:r>
          </a:p>
          <a:p>
            <a:r>
              <a:rPr lang="en-US" b="1" dirty="0">
                <a:solidFill>
                  <a:srgbClr val="FF0000"/>
                </a:solidFill>
              </a:rPr>
              <a:t>Combined = 2.5 </a:t>
            </a:r>
            <a:r>
              <a:rPr lang="en-US" b="1" dirty="0" err="1">
                <a:solidFill>
                  <a:srgbClr val="FF0000"/>
                </a:solidFill>
              </a:rPr>
              <a:t>yr</a:t>
            </a:r>
            <a:r>
              <a:rPr lang="en-US" b="1" dirty="0">
                <a:solidFill>
                  <a:srgbClr val="FF0000"/>
                </a:solidFill>
              </a:rPr>
              <a:t> ROI</a:t>
            </a:r>
          </a:p>
        </p:txBody>
      </p:sp>
    </p:spTree>
    <p:extLst>
      <p:ext uri="{BB962C8B-B14F-4D97-AF65-F5344CB8AC3E}">
        <p14:creationId xmlns:p14="http://schemas.microsoft.com/office/powerpoint/2010/main" val="18441834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690562"/>
            <a:ext cx="7620000" cy="1143000"/>
          </a:xfrm>
        </p:spPr>
        <p:txBody>
          <a:bodyPr>
            <a:normAutofit/>
          </a:bodyPr>
          <a:lstStyle/>
          <a:p>
            <a:r>
              <a:rPr lang="en-US" dirty="0">
                <a:ln w="0"/>
                <a:solidFill>
                  <a:schemeClr val="accent5"/>
                </a:solidFill>
              </a:rPr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833562"/>
            <a:ext cx="8458200" cy="4419600"/>
          </a:xfrm>
        </p:spPr>
        <p:txBody>
          <a:bodyPr>
            <a:normAutofit/>
          </a:bodyPr>
          <a:lstStyle/>
          <a:p>
            <a:pPr marL="571500" indent="-457200">
              <a:buAutoNum type="arabicPeriod"/>
            </a:pPr>
            <a:r>
              <a:rPr lang="en-US" sz="22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HVAC System Inspection</a:t>
            </a:r>
          </a:p>
          <a:p>
            <a:pPr marL="571500" indent="-457200">
              <a:buAutoNum type="arabicPeriod"/>
            </a:pPr>
            <a:r>
              <a:rPr lang="en-US" sz="22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HVAC System Cleaning Methodologies</a:t>
            </a:r>
          </a:p>
          <a:p>
            <a:pPr marL="571500" indent="-457200">
              <a:buAutoNum type="arabicPeriod"/>
            </a:pPr>
            <a:r>
              <a:rPr lang="en-US" sz="22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Energy Savings by HVAC System Cleaning</a:t>
            </a:r>
          </a:p>
          <a:p>
            <a:pPr marL="571500" indent="-457200">
              <a:buAutoNum type="arabicPeriod"/>
            </a:pPr>
            <a:r>
              <a:rPr lang="en-US" sz="22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</a:t>
            </a:r>
            <a:r>
              <a:rPr lang="en-US" sz="2200" b="1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Summary of Findings</a:t>
            </a:r>
          </a:p>
        </p:txBody>
      </p:sp>
      <p:sp>
        <p:nvSpPr>
          <p:cNvPr id="6" name="Right Arrow 3"/>
          <p:cNvSpPr/>
          <p:nvPr/>
        </p:nvSpPr>
        <p:spPr>
          <a:xfrm>
            <a:off x="501396" y="3186684"/>
            <a:ext cx="56540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7689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89B9F6-9B3C-480C-A7EF-DC4D8C820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62056FE-38FE-4E76-80FA-FF3CBBB0DA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85939"/>
            <a:ext cx="8596668" cy="4255424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Research has shown that cleaning even “lightly” fouled heating and cooling systems can result in energy savings of 11%</a:t>
            </a:r>
          </a:p>
          <a:p>
            <a:r>
              <a:rPr lang="en-US" sz="2400" dirty="0"/>
              <a:t>ASHRAE journal reported that good maintenance and operation practices, including coil cleaning can significantly improve energy efficiency and IAQ performance of the HVAC Systems 10% - 15%</a:t>
            </a:r>
          </a:p>
          <a:p>
            <a:r>
              <a:rPr lang="en-US" sz="2400" dirty="0"/>
              <a:t>The new buildings institute found that HVAC System maintenance best practices can reduce energy use by 10% - 20% across all climate zones and in contrast, poor maintenance practices can increase energy use by 30% - 60%</a:t>
            </a:r>
          </a:p>
        </p:txBody>
      </p:sp>
    </p:spTree>
    <p:extLst>
      <p:ext uri="{BB962C8B-B14F-4D97-AF65-F5344CB8AC3E}">
        <p14:creationId xmlns:p14="http://schemas.microsoft.com/office/powerpoint/2010/main" val="28122255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3F34C3-D1DC-4E01-95A4-0361910E5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315077-C1AB-431B-916C-465FFA741E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/>
              <a:t>Thank you!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F65D3EE-DBD8-4192-ACC3-3587737A3E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617" y="5915739"/>
            <a:ext cx="3146383" cy="94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2414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228EB7AC-BE86-4F16-97AE-62B3AFEA7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8790224" cy="13208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en-US" dirty="0"/>
              <a:t>Buildings That Perform at Higher Standards Require Maintenance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D6E56225-099A-4C0F-A426-72235B7055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dirty="0"/>
              <a:t>High-Performance buildings were defined by Congress in 2005 as buildings that integrate and optimize all attributes, including energy conservation, safety, security, durability, accessibility, cost-benefit, productivity and sustainability considerations.</a:t>
            </a:r>
          </a:p>
          <a:p>
            <a:r>
              <a:rPr lang="en-US" sz="2200" dirty="0"/>
              <a:t>When it comes to reducing facility downtime, increasing equipment lifespan and decreasing operational costs, regular HVAC maintenance in commercial buildings is essential.</a:t>
            </a:r>
          </a:p>
        </p:txBody>
      </p:sp>
    </p:spTree>
    <p:extLst>
      <p:ext uri="{BB962C8B-B14F-4D97-AF65-F5344CB8AC3E}">
        <p14:creationId xmlns:p14="http://schemas.microsoft.com/office/powerpoint/2010/main" val="21536366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73A4CD-AAE6-4663-9C09-210F67C93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ACHR News Article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69E9EB6-76D9-40E8-A94E-D1E19C635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471" y="1692178"/>
            <a:ext cx="9253057" cy="42951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77695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484631"/>
            <a:ext cx="7620000" cy="1143000"/>
          </a:xfrm>
        </p:spPr>
        <p:txBody>
          <a:bodyPr>
            <a:normAutofit/>
          </a:bodyPr>
          <a:lstStyle/>
          <a:p>
            <a:r>
              <a:rPr lang="en-US" dirty="0">
                <a:ln w="0"/>
                <a:solidFill>
                  <a:schemeClr val="accent5"/>
                </a:solidFill>
              </a:rPr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5900" y="1953769"/>
            <a:ext cx="8458200" cy="4419600"/>
          </a:xfrm>
        </p:spPr>
        <p:txBody>
          <a:bodyPr>
            <a:normAutofit/>
          </a:bodyPr>
          <a:lstStyle/>
          <a:p>
            <a:pPr marL="571500" indent="-457200">
              <a:buAutoNum type="arabicPeriod"/>
            </a:pPr>
            <a:r>
              <a:rPr lang="en-US" sz="22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</a:t>
            </a:r>
            <a:r>
              <a:rPr lang="en-US" sz="2200" b="1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HVAC System Inspection</a:t>
            </a:r>
          </a:p>
          <a:p>
            <a:pPr marL="571500" indent="-457200">
              <a:buAutoNum type="arabicPeriod"/>
            </a:pPr>
            <a:r>
              <a:rPr lang="en-US" sz="22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HVAC System Cleaning Methodologies</a:t>
            </a:r>
          </a:p>
          <a:p>
            <a:pPr marL="571500" indent="-457200">
              <a:buAutoNum type="arabicPeriod"/>
            </a:pPr>
            <a:r>
              <a:rPr lang="en-US" sz="22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Energy Savings by HVAC System Cleaning?</a:t>
            </a:r>
          </a:p>
          <a:p>
            <a:pPr marL="571500" indent="-457200">
              <a:buAutoNum type="arabicPeriod"/>
            </a:pPr>
            <a:r>
              <a:rPr lang="en-US" sz="22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Summary of Findings</a:t>
            </a:r>
          </a:p>
        </p:txBody>
      </p:sp>
      <p:sp>
        <p:nvSpPr>
          <p:cNvPr id="6" name="Right Arrow 3"/>
          <p:cNvSpPr/>
          <p:nvPr/>
        </p:nvSpPr>
        <p:spPr>
          <a:xfrm>
            <a:off x="920496" y="1953769"/>
            <a:ext cx="56540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550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53173B-0667-4BB7-95EF-FDD227C97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Inspection &amp; Test Equipment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978BA6BE-438B-43DB-B561-BEC418E8C3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4472" y="2153892"/>
            <a:ext cx="3381375" cy="33051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DC75977-1CBF-4EB9-BDAA-E8F5F153F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0197" y="2153892"/>
            <a:ext cx="3509495" cy="33051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89934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B2BCEB-4144-4946-9DA2-430A7973A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HVAC Component Inspection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9C22686-F473-49E6-B0C6-EB4C390F0A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633" y="1688123"/>
            <a:ext cx="9338863" cy="4979963"/>
          </a:xfrm>
        </p:spPr>
        <p:txBody>
          <a:bodyPr numCol="2">
            <a:normAutofit/>
          </a:bodyPr>
          <a:lstStyle/>
          <a:p>
            <a:r>
              <a:rPr lang="en-US" sz="2200" dirty="0"/>
              <a:t>Evaporator Coil				</a:t>
            </a:r>
          </a:p>
          <a:p>
            <a:r>
              <a:rPr lang="en-US" sz="2200" dirty="0"/>
              <a:t>Damper</a:t>
            </a:r>
          </a:p>
          <a:p>
            <a:r>
              <a:rPr lang="en-US" sz="2200" dirty="0"/>
              <a:t>Heating Coil</a:t>
            </a:r>
          </a:p>
          <a:p>
            <a:r>
              <a:rPr lang="en-US" sz="2200" dirty="0"/>
              <a:t>Reheat Coil</a:t>
            </a:r>
          </a:p>
          <a:p>
            <a:r>
              <a:rPr lang="en-US" sz="2200" dirty="0"/>
              <a:t>Turning Vanes</a:t>
            </a:r>
          </a:p>
          <a:p>
            <a:r>
              <a:rPr lang="en-US" sz="2200" dirty="0"/>
              <a:t>Supply Air Outlet</a:t>
            </a:r>
          </a:p>
          <a:p>
            <a:r>
              <a:rPr lang="en-US" sz="2200" dirty="0"/>
              <a:t>Return Air Inlet</a:t>
            </a:r>
          </a:p>
          <a:p>
            <a:endParaRPr lang="en-US" sz="2200" dirty="0"/>
          </a:p>
          <a:p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Fresh Air Intake Screen</a:t>
            </a:r>
          </a:p>
          <a:p>
            <a:r>
              <a:rPr lang="en-US" sz="2200" dirty="0"/>
              <a:t>Fan(s)</a:t>
            </a:r>
          </a:p>
          <a:p>
            <a:r>
              <a:rPr lang="en-US" sz="2200" dirty="0"/>
              <a:t>Sound Attenuator</a:t>
            </a:r>
          </a:p>
          <a:p>
            <a:r>
              <a:rPr lang="en-US" sz="2200" dirty="0"/>
              <a:t>Duct Liner</a:t>
            </a:r>
          </a:p>
          <a:p>
            <a:r>
              <a:rPr lang="en-US" sz="2200" dirty="0"/>
              <a:t>VAV Box</a:t>
            </a:r>
          </a:p>
          <a:p>
            <a:r>
              <a:rPr lang="en-US" sz="2200" dirty="0"/>
              <a:t>Condenser Coil – NOTE: Not Part of Airstream </a:t>
            </a:r>
          </a:p>
          <a:p>
            <a:pPr marL="0" indent="0">
              <a:buNone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95458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EEB494-A06C-4E27-8051-BB5D6EC67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Turning Vanes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5949679C-AD80-4FB9-900B-AC50A26EB6E2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1554480"/>
            <a:ext cx="5029200" cy="37490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895291B-D887-4C58-A994-E1563FCB9661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77321" y="1554480"/>
            <a:ext cx="5029200" cy="37490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1466267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Custom 10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E4A000"/>
      </a:accent1>
      <a:accent2>
        <a:srgbClr val="9D9DA2"/>
      </a:accent2>
      <a:accent3>
        <a:srgbClr val="9D9DA2"/>
      </a:accent3>
      <a:accent4>
        <a:srgbClr val="E4A000"/>
      </a:accent4>
      <a:accent5>
        <a:srgbClr val="E4A000"/>
      </a:accent5>
      <a:accent6>
        <a:srgbClr val="E4A000"/>
      </a:accent6>
      <a:hlink>
        <a:srgbClr val="168BBA"/>
      </a:hlink>
      <a:folHlink>
        <a:srgbClr val="68000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361</TotalTime>
  <Words>558</Words>
  <Application>Microsoft Office PowerPoint</Application>
  <PresentationFormat>Widescreen</PresentationFormat>
  <Paragraphs>108</Paragraphs>
  <Slides>36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Arial</vt:lpstr>
      <vt:lpstr>Baskerville Old Face</vt:lpstr>
      <vt:lpstr>Calibri</vt:lpstr>
      <vt:lpstr>Trebuchet MS</vt:lpstr>
      <vt:lpstr>Wingdings 3</vt:lpstr>
      <vt:lpstr>Facet</vt:lpstr>
      <vt:lpstr>Worksheet</vt:lpstr>
      <vt:lpstr>Restoring Air Side Optimization</vt:lpstr>
      <vt:lpstr>What we will talk about today…</vt:lpstr>
      <vt:lpstr>Agenda</vt:lpstr>
      <vt:lpstr>Buildings That Perform at Higher Standards Require Maintenance</vt:lpstr>
      <vt:lpstr>ACHR News Article</vt:lpstr>
      <vt:lpstr>Agenda</vt:lpstr>
      <vt:lpstr>Inspection &amp; Test Equipment</vt:lpstr>
      <vt:lpstr>HVAC Component Inspection</vt:lpstr>
      <vt:lpstr>Turning Vanes</vt:lpstr>
      <vt:lpstr>Turning Vanes</vt:lpstr>
      <vt:lpstr>Turning Vanes</vt:lpstr>
      <vt:lpstr>Turning Vanes </vt:lpstr>
      <vt:lpstr>Evaporator Coils </vt:lpstr>
      <vt:lpstr>Reheat Coils</vt:lpstr>
      <vt:lpstr>Duct Liner</vt:lpstr>
      <vt:lpstr>Duct Liner</vt:lpstr>
      <vt:lpstr>Fans</vt:lpstr>
      <vt:lpstr>Fans</vt:lpstr>
      <vt:lpstr>Diffusers – Grilles – Grates - Registers</vt:lpstr>
      <vt:lpstr>GRATES</vt:lpstr>
      <vt:lpstr>Dampers</vt:lpstr>
      <vt:lpstr>Condensate</vt:lpstr>
      <vt:lpstr>Outside Air Intake Screens</vt:lpstr>
      <vt:lpstr>Duct Leakage</vt:lpstr>
      <vt:lpstr>Missing or Broken Belts</vt:lpstr>
      <vt:lpstr>What’s in My Duct?</vt:lpstr>
      <vt:lpstr>Agenda</vt:lpstr>
      <vt:lpstr>Equipment</vt:lpstr>
      <vt:lpstr>Methodologies</vt:lpstr>
      <vt:lpstr>NADCA Certification</vt:lpstr>
      <vt:lpstr>Agenda</vt:lpstr>
      <vt:lpstr>NADCA Energy Field Trials</vt:lpstr>
      <vt:lpstr>PowerPoint Presentation</vt:lpstr>
      <vt:lpstr>Agenda</vt:lpstr>
      <vt:lpstr>Summary</vt:lpstr>
      <vt:lpstr>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Mike and Doreen Remington</cp:lastModifiedBy>
  <cp:revision>50</cp:revision>
  <dcterms:created xsi:type="dcterms:W3CDTF">2018-03-13T17:09:28Z</dcterms:created>
  <dcterms:modified xsi:type="dcterms:W3CDTF">2018-09-04T21:11:17Z</dcterms:modified>
</cp:coreProperties>
</file>