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84" r:id="rId2"/>
  </p:sldMasterIdLst>
  <p:notesMasterIdLst>
    <p:notesMasterId r:id="rId41"/>
  </p:notesMasterIdLst>
  <p:handoutMasterIdLst>
    <p:handoutMasterId r:id="rId42"/>
  </p:handoutMasterIdLst>
  <p:sldIdLst>
    <p:sldId id="265" r:id="rId3"/>
    <p:sldId id="266" r:id="rId4"/>
    <p:sldId id="320" r:id="rId5"/>
    <p:sldId id="366" r:id="rId6"/>
    <p:sldId id="308" r:id="rId7"/>
    <p:sldId id="358" r:id="rId8"/>
    <p:sldId id="307" r:id="rId9"/>
    <p:sldId id="359" r:id="rId10"/>
    <p:sldId id="360" r:id="rId11"/>
    <p:sldId id="363" r:id="rId12"/>
    <p:sldId id="759" r:id="rId13"/>
    <p:sldId id="326" r:id="rId14"/>
    <p:sldId id="271" r:id="rId15"/>
    <p:sldId id="289" r:id="rId16"/>
    <p:sldId id="290" r:id="rId17"/>
    <p:sldId id="277" r:id="rId18"/>
    <p:sldId id="272" r:id="rId19"/>
    <p:sldId id="341" r:id="rId20"/>
    <p:sldId id="356" r:id="rId21"/>
    <p:sldId id="315" r:id="rId22"/>
    <p:sldId id="344" r:id="rId23"/>
    <p:sldId id="328" r:id="rId24"/>
    <p:sldId id="314" r:id="rId25"/>
    <p:sldId id="343" r:id="rId26"/>
    <p:sldId id="311" r:id="rId27"/>
    <p:sldId id="340" r:id="rId28"/>
    <p:sldId id="331" r:id="rId29"/>
    <p:sldId id="347" r:id="rId30"/>
    <p:sldId id="332" r:id="rId31"/>
    <p:sldId id="349" r:id="rId32"/>
    <p:sldId id="345" r:id="rId33"/>
    <p:sldId id="351" r:id="rId34"/>
    <p:sldId id="333" r:id="rId35"/>
    <p:sldId id="353" r:id="rId36"/>
    <p:sldId id="337" r:id="rId37"/>
    <p:sldId id="355" r:id="rId38"/>
    <p:sldId id="329" r:id="rId39"/>
    <p:sldId id="761"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2" autoAdjust="0"/>
    <p:restoredTop sz="93712" autoAdjust="0"/>
  </p:normalViewPr>
  <p:slideViewPr>
    <p:cSldViewPr snapToGrid="0" showGuides="1">
      <p:cViewPr varScale="1">
        <p:scale>
          <a:sx n="70" d="100"/>
          <a:sy n="70" d="100"/>
        </p:scale>
        <p:origin x="636" y="60"/>
      </p:cViewPr>
      <p:guideLst>
        <p:guide orient="horz" pos="2160"/>
        <p:guide pos="3840"/>
      </p:guideLst>
    </p:cSldViewPr>
  </p:slideViewPr>
  <p:outlineViewPr>
    <p:cViewPr>
      <p:scale>
        <a:sx n="33" d="100"/>
        <a:sy n="33" d="100"/>
      </p:scale>
      <p:origin x="0" y="-198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CA320-3CB3-43C0-A40F-8314C3ED77C1}"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en-US"/>
        </a:p>
      </dgm:t>
    </dgm:pt>
    <dgm:pt modelId="{40EB62D6-2867-4074-B969-25A8FF10BEF7}">
      <dgm:prSet phldrT="[Text]" custT="1"/>
      <dgm:spPr/>
      <dgm:t>
        <a:bodyPr/>
        <a:lstStyle/>
        <a:p>
          <a:r>
            <a:rPr lang="en-US" sz="1800" b="1" dirty="0"/>
            <a:t>Inputs / Outputs</a:t>
          </a:r>
        </a:p>
      </dgm:t>
    </dgm:pt>
    <dgm:pt modelId="{8303F938-F79F-40DF-800B-C6163B8C0CE8}" type="parTrans" cxnId="{0D0DE9C3-4E50-43EA-AF43-F8AE9036933E}">
      <dgm:prSet/>
      <dgm:spPr/>
      <dgm:t>
        <a:bodyPr/>
        <a:lstStyle/>
        <a:p>
          <a:endParaRPr lang="en-US"/>
        </a:p>
      </dgm:t>
    </dgm:pt>
    <dgm:pt modelId="{6E97F8B7-D632-434A-BED2-0C423FE962AF}" type="sibTrans" cxnId="{0D0DE9C3-4E50-43EA-AF43-F8AE9036933E}">
      <dgm:prSet/>
      <dgm:spPr/>
      <dgm:t>
        <a:bodyPr/>
        <a:lstStyle/>
        <a:p>
          <a:endParaRPr lang="en-US" dirty="0"/>
        </a:p>
      </dgm:t>
    </dgm:pt>
    <dgm:pt modelId="{6317E2C2-2E3A-409E-85BD-49E3EE04D1B4}">
      <dgm:prSet phldrT="[Text]" custT="1"/>
      <dgm:spPr/>
      <dgm:t>
        <a:bodyPr/>
        <a:lstStyle/>
        <a:p>
          <a:r>
            <a:rPr lang="en-US" sz="1800" b="1"/>
            <a:t>Trends / Alarms</a:t>
          </a:r>
          <a:endParaRPr lang="en-US" sz="1800" b="1" dirty="0"/>
        </a:p>
      </dgm:t>
    </dgm:pt>
    <dgm:pt modelId="{37BA1C9C-B0A7-452B-BA59-8E37685EDE89}" type="parTrans" cxnId="{C471D476-AE8A-42D0-BE75-257138C531F3}">
      <dgm:prSet/>
      <dgm:spPr/>
      <dgm:t>
        <a:bodyPr/>
        <a:lstStyle/>
        <a:p>
          <a:endParaRPr lang="en-US"/>
        </a:p>
      </dgm:t>
    </dgm:pt>
    <dgm:pt modelId="{A65EE282-8F79-48BB-AC7A-B53F2542B4A2}" type="sibTrans" cxnId="{C471D476-AE8A-42D0-BE75-257138C531F3}">
      <dgm:prSet/>
      <dgm:spPr/>
      <dgm:t>
        <a:bodyPr/>
        <a:lstStyle/>
        <a:p>
          <a:endParaRPr lang="en-US" dirty="0"/>
        </a:p>
      </dgm:t>
    </dgm:pt>
    <dgm:pt modelId="{ED6B17AE-FF26-49E1-900F-974BF035D7FC}">
      <dgm:prSet phldrT="[Text]" custT="1"/>
      <dgm:spPr/>
      <dgm:t>
        <a:bodyPr/>
        <a:lstStyle/>
        <a:p>
          <a:r>
            <a:rPr lang="en-US" sz="1800" b="1" dirty="0"/>
            <a:t>Network</a:t>
          </a:r>
        </a:p>
      </dgm:t>
    </dgm:pt>
    <dgm:pt modelId="{E6B2D8E1-D5F9-46B9-9216-EE5AC2F884D1}" type="parTrans" cxnId="{2B89B3F5-6EED-401E-9CBA-33AA3C9A3596}">
      <dgm:prSet/>
      <dgm:spPr/>
      <dgm:t>
        <a:bodyPr/>
        <a:lstStyle/>
        <a:p>
          <a:endParaRPr lang="en-US"/>
        </a:p>
      </dgm:t>
    </dgm:pt>
    <dgm:pt modelId="{1EB3B109-4B64-48CE-ABA3-80348A22E203}" type="sibTrans" cxnId="{2B89B3F5-6EED-401E-9CBA-33AA3C9A3596}">
      <dgm:prSet/>
      <dgm:spPr/>
      <dgm:t>
        <a:bodyPr/>
        <a:lstStyle/>
        <a:p>
          <a:endParaRPr lang="en-US" dirty="0"/>
        </a:p>
      </dgm:t>
    </dgm:pt>
    <dgm:pt modelId="{63C3B14D-4D99-41A4-9DC2-377390F85A4A}">
      <dgm:prSet phldrT="[Text]" custT="1"/>
      <dgm:spPr/>
      <dgm:t>
        <a:bodyPr/>
        <a:lstStyle/>
        <a:p>
          <a:r>
            <a:rPr lang="en-US" sz="1800" b="1" dirty="0"/>
            <a:t>Graphical User Interface</a:t>
          </a:r>
        </a:p>
      </dgm:t>
    </dgm:pt>
    <dgm:pt modelId="{6EC85E43-A945-4302-8786-60DA1FE7AA6C}" type="parTrans" cxnId="{1A6F508C-E1A1-45AC-A6D2-88F9EEFCF1D9}">
      <dgm:prSet/>
      <dgm:spPr/>
      <dgm:t>
        <a:bodyPr/>
        <a:lstStyle/>
        <a:p>
          <a:endParaRPr lang="en-US"/>
        </a:p>
      </dgm:t>
    </dgm:pt>
    <dgm:pt modelId="{B0584FDD-3528-45BF-84BE-48F4840D4D20}" type="sibTrans" cxnId="{1A6F508C-E1A1-45AC-A6D2-88F9EEFCF1D9}">
      <dgm:prSet/>
      <dgm:spPr/>
      <dgm:t>
        <a:bodyPr/>
        <a:lstStyle/>
        <a:p>
          <a:endParaRPr lang="en-US" dirty="0"/>
        </a:p>
      </dgm:t>
    </dgm:pt>
    <dgm:pt modelId="{3A981A0E-F053-41CD-8FA3-A01E828DE6F1}">
      <dgm:prSet phldrT="[Text]" custT="1"/>
      <dgm:spPr/>
      <dgm:t>
        <a:bodyPr/>
        <a:lstStyle/>
        <a:p>
          <a:r>
            <a:rPr lang="en-US" sz="1800" b="1"/>
            <a:t>Controllers</a:t>
          </a:r>
          <a:endParaRPr lang="en-US" sz="1800" b="1" dirty="0"/>
        </a:p>
      </dgm:t>
    </dgm:pt>
    <dgm:pt modelId="{227AA94A-C6DF-4046-B63F-236EB17D2E56}" type="sibTrans" cxnId="{247F3D66-8E25-4942-8A49-D1DB456529BB}">
      <dgm:prSet/>
      <dgm:spPr/>
      <dgm:t>
        <a:bodyPr/>
        <a:lstStyle/>
        <a:p>
          <a:endParaRPr lang="en-US" dirty="0"/>
        </a:p>
      </dgm:t>
    </dgm:pt>
    <dgm:pt modelId="{32DC9D24-95DD-439A-8826-5818F01942A2}" type="parTrans" cxnId="{247F3D66-8E25-4942-8A49-D1DB456529BB}">
      <dgm:prSet/>
      <dgm:spPr/>
      <dgm:t>
        <a:bodyPr/>
        <a:lstStyle/>
        <a:p>
          <a:endParaRPr lang="en-US"/>
        </a:p>
      </dgm:t>
    </dgm:pt>
    <dgm:pt modelId="{7FE177DA-E2E5-4B92-B59C-5B5F94CA49DD}" type="pres">
      <dgm:prSet presAssocID="{B28CA320-3CB3-43C0-A40F-8314C3ED77C1}" presName="cycle" presStyleCnt="0">
        <dgm:presLayoutVars>
          <dgm:dir/>
          <dgm:resizeHandles val="exact"/>
        </dgm:presLayoutVars>
      </dgm:prSet>
      <dgm:spPr/>
      <dgm:t>
        <a:bodyPr/>
        <a:lstStyle/>
        <a:p>
          <a:endParaRPr lang="en-US"/>
        </a:p>
      </dgm:t>
    </dgm:pt>
    <dgm:pt modelId="{41C3BBB5-2D64-46F1-AAF5-5881F00B3AB6}" type="pres">
      <dgm:prSet presAssocID="{3A981A0E-F053-41CD-8FA3-A01E828DE6F1}" presName="node" presStyleLbl="node1" presStyleIdx="0" presStyleCnt="5">
        <dgm:presLayoutVars>
          <dgm:bulletEnabled val="1"/>
        </dgm:presLayoutVars>
      </dgm:prSet>
      <dgm:spPr/>
      <dgm:t>
        <a:bodyPr/>
        <a:lstStyle/>
        <a:p>
          <a:endParaRPr lang="en-US"/>
        </a:p>
      </dgm:t>
    </dgm:pt>
    <dgm:pt modelId="{D54B09B9-D84B-45D0-B728-428C7E962939}" type="pres">
      <dgm:prSet presAssocID="{227AA94A-C6DF-4046-B63F-236EB17D2E56}" presName="sibTrans" presStyleLbl="sibTrans2D1" presStyleIdx="0" presStyleCnt="5"/>
      <dgm:spPr/>
      <dgm:t>
        <a:bodyPr/>
        <a:lstStyle/>
        <a:p>
          <a:endParaRPr lang="en-US"/>
        </a:p>
      </dgm:t>
    </dgm:pt>
    <dgm:pt modelId="{A0FC7A4B-19F1-4F30-85F0-F624F28C9861}" type="pres">
      <dgm:prSet presAssocID="{227AA94A-C6DF-4046-B63F-236EB17D2E56}" presName="connectorText" presStyleLbl="sibTrans2D1" presStyleIdx="0" presStyleCnt="5"/>
      <dgm:spPr/>
      <dgm:t>
        <a:bodyPr/>
        <a:lstStyle/>
        <a:p>
          <a:endParaRPr lang="en-US"/>
        </a:p>
      </dgm:t>
    </dgm:pt>
    <dgm:pt modelId="{FBF91000-820C-4833-8218-AE6064E7FE4C}" type="pres">
      <dgm:prSet presAssocID="{40EB62D6-2867-4074-B969-25A8FF10BEF7}" presName="node" presStyleLbl="node1" presStyleIdx="1" presStyleCnt="5">
        <dgm:presLayoutVars>
          <dgm:bulletEnabled val="1"/>
        </dgm:presLayoutVars>
      </dgm:prSet>
      <dgm:spPr/>
      <dgm:t>
        <a:bodyPr/>
        <a:lstStyle/>
        <a:p>
          <a:endParaRPr lang="en-US"/>
        </a:p>
      </dgm:t>
    </dgm:pt>
    <dgm:pt modelId="{ABC8EA91-AD7B-44A7-967E-74A439FF7039}" type="pres">
      <dgm:prSet presAssocID="{6E97F8B7-D632-434A-BED2-0C423FE962AF}" presName="sibTrans" presStyleLbl="sibTrans2D1" presStyleIdx="1" presStyleCnt="5"/>
      <dgm:spPr/>
      <dgm:t>
        <a:bodyPr/>
        <a:lstStyle/>
        <a:p>
          <a:endParaRPr lang="en-US"/>
        </a:p>
      </dgm:t>
    </dgm:pt>
    <dgm:pt modelId="{9E87B31A-8C52-49F0-9A73-EA96577810B6}" type="pres">
      <dgm:prSet presAssocID="{6E97F8B7-D632-434A-BED2-0C423FE962AF}" presName="connectorText" presStyleLbl="sibTrans2D1" presStyleIdx="1" presStyleCnt="5"/>
      <dgm:spPr/>
      <dgm:t>
        <a:bodyPr/>
        <a:lstStyle/>
        <a:p>
          <a:endParaRPr lang="en-US"/>
        </a:p>
      </dgm:t>
    </dgm:pt>
    <dgm:pt modelId="{CD3CED8B-B62D-4DF0-9A1C-F77CD49CC4C7}" type="pres">
      <dgm:prSet presAssocID="{6317E2C2-2E3A-409E-85BD-49E3EE04D1B4}" presName="node" presStyleLbl="node1" presStyleIdx="2" presStyleCnt="5">
        <dgm:presLayoutVars>
          <dgm:bulletEnabled val="1"/>
        </dgm:presLayoutVars>
      </dgm:prSet>
      <dgm:spPr/>
      <dgm:t>
        <a:bodyPr/>
        <a:lstStyle/>
        <a:p>
          <a:endParaRPr lang="en-US"/>
        </a:p>
      </dgm:t>
    </dgm:pt>
    <dgm:pt modelId="{32B1C887-88E3-47CB-A805-3A5177C06D47}" type="pres">
      <dgm:prSet presAssocID="{A65EE282-8F79-48BB-AC7A-B53F2542B4A2}" presName="sibTrans" presStyleLbl="sibTrans2D1" presStyleIdx="2" presStyleCnt="5"/>
      <dgm:spPr/>
      <dgm:t>
        <a:bodyPr/>
        <a:lstStyle/>
        <a:p>
          <a:endParaRPr lang="en-US"/>
        </a:p>
      </dgm:t>
    </dgm:pt>
    <dgm:pt modelId="{D4462B72-7A2B-4C78-89D2-F2C7EA367FD5}" type="pres">
      <dgm:prSet presAssocID="{A65EE282-8F79-48BB-AC7A-B53F2542B4A2}" presName="connectorText" presStyleLbl="sibTrans2D1" presStyleIdx="2" presStyleCnt="5"/>
      <dgm:spPr/>
      <dgm:t>
        <a:bodyPr/>
        <a:lstStyle/>
        <a:p>
          <a:endParaRPr lang="en-US"/>
        </a:p>
      </dgm:t>
    </dgm:pt>
    <dgm:pt modelId="{CEED88D7-B0D8-46F1-9196-148258F8465D}" type="pres">
      <dgm:prSet presAssocID="{ED6B17AE-FF26-49E1-900F-974BF035D7FC}" presName="node" presStyleLbl="node1" presStyleIdx="3" presStyleCnt="5">
        <dgm:presLayoutVars>
          <dgm:bulletEnabled val="1"/>
        </dgm:presLayoutVars>
      </dgm:prSet>
      <dgm:spPr/>
      <dgm:t>
        <a:bodyPr/>
        <a:lstStyle/>
        <a:p>
          <a:endParaRPr lang="en-US"/>
        </a:p>
      </dgm:t>
    </dgm:pt>
    <dgm:pt modelId="{43E46190-A7A4-40C6-A52F-212B4FEC048C}" type="pres">
      <dgm:prSet presAssocID="{1EB3B109-4B64-48CE-ABA3-80348A22E203}" presName="sibTrans" presStyleLbl="sibTrans2D1" presStyleIdx="3" presStyleCnt="5"/>
      <dgm:spPr/>
      <dgm:t>
        <a:bodyPr/>
        <a:lstStyle/>
        <a:p>
          <a:endParaRPr lang="en-US"/>
        </a:p>
      </dgm:t>
    </dgm:pt>
    <dgm:pt modelId="{4D431891-576C-49C2-A0B7-7B4FCA1B144B}" type="pres">
      <dgm:prSet presAssocID="{1EB3B109-4B64-48CE-ABA3-80348A22E203}" presName="connectorText" presStyleLbl="sibTrans2D1" presStyleIdx="3" presStyleCnt="5"/>
      <dgm:spPr/>
      <dgm:t>
        <a:bodyPr/>
        <a:lstStyle/>
        <a:p>
          <a:endParaRPr lang="en-US"/>
        </a:p>
      </dgm:t>
    </dgm:pt>
    <dgm:pt modelId="{103E5C2A-F03E-4B5A-BB23-B92EDC592E64}" type="pres">
      <dgm:prSet presAssocID="{63C3B14D-4D99-41A4-9DC2-377390F85A4A}" presName="node" presStyleLbl="node1" presStyleIdx="4" presStyleCnt="5">
        <dgm:presLayoutVars>
          <dgm:bulletEnabled val="1"/>
        </dgm:presLayoutVars>
      </dgm:prSet>
      <dgm:spPr/>
      <dgm:t>
        <a:bodyPr/>
        <a:lstStyle/>
        <a:p>
          <a:endParaRPr lang="en-US"/>
        </a:p>
      </dgm:t>
    </dgm:pt>
    <dgm:pt modelId="{E4D2A41E-6237-4B2F-A0EB-8129EB51FCE2}" type="pres">
      <dgm:prSet presAssocID="{B0584FDD-3528-45BF-84BE-48F4840D4D20}" presName="sibTrans" presStyleLbl="sibTrans2D1" presStyleIdx="4" presStyleCnt="5"/>
      <dgm:spPr/>
      <dgm:t>
        <a:bodyPr/>
        <a:lstStyle/>
        <a:p>
          <a:endParaRPr lang="en-US"/>
        </a:p>
      </dgm:t>
    </dgm:pt>
    <dgm:pt modelId="{1521C163-7DF0-45FA-B2DD-76872650A4DA}" type="pres">
      <dgm:prSet presAssocID="{B0584FDD-3528-45BF-84BE-48F4840D4D20}" presName="connectorText" presStyleLbl="sibTrans2D1" presStyleIdx="4" presStyleCnt="5"/>
      <dgm:spPr/>
      <dgm:t>
        <a:bodyPr/>
        <a:lstStyle/>
        <a:p>
          <a:endParaRPr lang="en-US"/>
        </a:p>
      </dgm:t>
    </dgm:pt>
  </dgm:ptLst>
  <dgm:cxnLst>
    <dgm:cxn modelId="{86E3CE47-504B-45A1-A6C8-9ADEA584B237}" type="presOf" srcId="{6317E2C2-2E3A-409E-85BD-49E3EE04D1B4}" destId="{CD3CED8B-B62D-4DF0-9A1C-F77CD49CC4C7}" srcOrd="0" destOrd="0" presId="urn:microsoft.com/office/officeart/2005/8/layout/cycle2"/>
    <dgm:cxn modelId="{63CBC08A-517F-400C-B906-D3DA24A50B87}" type="presOf" srcId="{6E97F8B7-D632-434A-BED2-0C423FE962AF}" destId="{9E87B31A-8C52-49F0-9A73-EA96577810B6}" srcOrd="1" destOrd="0" presId="urn:microsoft.com/office/officeart/2005/8/layout/cycle2"/>
    <dgm:cxn modelId="{ABBD985B-04E6-44F1-8A1B-B292D7E50114}" type="presOf" srcId="{B28CA320-3CB3-43C0-A40F-8314C3ED77C1}" destId="{7FE177DA-E2E5-4B92-B59C-5B5F94CA49DD}" srcOrd="0" destOrd="0" presId="urn:microsoft.com/office/officeart/2005/8/layout/cycle2"/>
    <dgm:cxn modelId="{BF0AFE0B-30F3-47CC-8625-B30842D0FC55}" type="presOf" srcId="{6E97F8B7-D632-434A-BED2-0C423FE962AF}" destId="{ABC8EA91-AD7B-44A7-967E-74A439FF7039}" srcOrd="0" destOrd="0" presId="urn:microsoft.com/office/officeart/2005/8/layout/cycle2"/>
    <dgm:cxn modelId="{C471D476-AE8A-42D0-BE75-257138C531F3}" srcId="{B28CA320-3CB3-43C0-A40F-8314C3ED77C1}" destId="{6317E2C2-2E3A-409E-85BD-49E3EE04D1B4}" srcOrd="2" destOrd="0" parTransId="{37BA1C9C-B0A7-452B-BA59-8E37685EDE89}" sibTransId="{A65EE282-8F79-48BB-AC7A-B53F2542B4A2}"/>
    <dgm:cxn modelId="{772A9D29-D310-43D1-B40D-62C22999BA3B}" type="presOf" srcId="{A65EE282-8F79-48BB-AC7A-B53F2542B4A2}" destId="{D4462B72-7A2B-4C78-89D2-F2C7EA367FD5}" srcOrd="1" destOrd="0" presId="urn:microsoft.com/office/officeart/2005/8/layout/cycle2"/>
    <dgm:cxn modelId="{40C4A7D4-6267-4F5C-B96A-42AF5D63489F}" type="presOf" srcId="{1EB3B109-4B64-48CE-ABA3-80348A22E203}" destId="{43E46190-A7A4-40C6-A52F-212B4FEC048C}" srcOrd="0" destOrd="0" presId="urn:microsoft.com/office/officeart/2005/8/layout/cycle2"/>
    <dgm:cxn modelId="{9123F14F-EC4F-4677-9479-0C9A572718FE}" type="presOf" srcId="{B0584FDD-3528-45BF-84BE-48F4840D4D20}" destId="{E4D2A41E-6237-4B2F-A0EB-8129EB51FCE2}" srcOrd="0" destOrd="0" presId="urn:microsoft.com/office/officeart/2005/8/layout/cycle2"/>
    <dgm:cxn modelId="{220C716A-3A9A-44DF-A504-58309220E6EB}" type="presOf" srcId="{227AA94A-C6DF-4046-B63F-236EB17D2E56}" destId="{A0FC7A4B-19F1-4F30-85F0-F624F28C9861}" srcOrd="1" destOrd="0" presId="urn:microsoft.com/office/officeart/2005/8/layout/cycle2"/>
    <dgm:cxn modelId="{C15B87B6-156B-44A2-B8A9-644D168E6982}" type="presOf" srcId="{40EB62D6-2867-4074-B969-25A8FF10BEF7}" destId="{FBF91000-820C-4833-8218-AE6064E7FE4C}" srcOrd="0" destOrd="0" presId="urn:microsoft.com/office/officeart/2005/8/layout/cycle2"/>
    <dgm:cxn modelId="{2B89B3F5-6EED-401E-9CBA-33AA3C9A3596}" srcId="{B28CA320-3CB3-43C0-A40F-8314C3ED77C1}" destId="{ED6B17AE-FF26-49E1-900F-974BF035D7FC}" srcOrd="3" destOrd="0" parTransId="{E6B2D8E1-D5F9-46B9-9216-EE5AC2F884D1}" sibTransId="{1EB3B109-4B64-48CE-ABA3-80348A22E203}"/>
    <dgm:cxn modelId="{0D0DE9C3-4E50-43EA-AF43-F8AE9036933E}" srcId="{B28CA320-3CB3-43C0-A40F-8314C3ED77C1}" destId="{40EB62D6-2867-4074-B969-25A8FF10BEF7}" srcOrd="1" destOrd="0" parTransId="{8303F938-F79F-40DF-800B-C6163B8C0CE8}" sibTransId="{6E97F8B7-D632-434A-BED2-0C423FE962AF}"/>
    <dgm:cxn modelId="{1A6F508C-E1A1-45AC-A6D2-88F9EEFCF1D9}" srcId="{B28CA320-3CB3-43C0-A40F-8314C3ED77C1}" destId="{63C3B14D-4D99-41A4-9DC2-377390F85A4A}" srcOrd="4" destOrd="0" parTransId="{6EC85E43-A945-4302-8786-60DA1FE7AA6C}" sibTransId="{B0584FDD-3528-45BF-84BE-48F4840D4D20}"/>
    <dgm:cxn modelId="{7D9B3C09-6B05-473C-96D3-1D003788EF40}" type="presOf" srcId="{227AA94A-C6DF-4046-B63F-236EB17D2E56}" destId="{D54B09B9-D84B-45D0-B728-428C7E962939}" srcOrd="0" destOrd="0" presId="urn:microsoft.com/office/officeart/2005/8/layout/cycle2"/>
    <dgm:cxn modelId="{A651CF60-4C7B-472C-AF7F-E71BB45B539A}" type="presOf" srcId="{63C3B14D-4D99-41A4-9DC2-377390F85A4A}" destId="{103E5C2A-F03E-4B5A-BB23-B92EDC592E64}" srcOrd="0" destOrd="0" presId="urn:microsoft.com/office/officeart/2005/8/layout/cycle2"/>
    <dgm:cxn modelId="{1C1BB67C-72B8-4F81-B3B4-BDCC8E743941}" type="presOf" srcId="{ED6B17AE-FF26-49E1-900F-974BF035D7FC}" destId="{CEED88D7-B0D8-46F1-9196-148258F8465D}" srcOrd="0" destOrd="0" presId="urn:microsoft.com/office/officeart/2005/8/layout/cycle2"/>
    <dgm:cxn modelId="{CBA902F2-8F3A-49E6-A926-15D6B9B467FC}" type="presOf" srcId="{B0584FDD-3528-45BF-84BE-48F4840D4D20}" destId="{1521C163-7DF0-45FA-B2DD-76872650A4DA}" srcOrd="1" destOrd="0" presId="urn:microsoft.com/office/officeart/2005/8/layout/cycle2"/>
    <dgm:cxn modelId="{0F909D8B-4E57-4F21-AB1A-029CC40D82C0}" type="presOf" srcId="{1EB3B109-4B64-48CE-ABA3-80348A22E203}" destId="{4D431891-576C-49C2-A0B7-7B4FCA1B144B}" srcOrd="1" destOrd="0" presId="urn:microsoft.com/office/officeart/2005/8/layout/cycle2"/>
    <dgm:cxn modelId="{D860BB7A-1803-4D7D-BB73-C82319E215DB}" type="presOf" srcId="{3A981A0E-F053-41CD-8FA3-A01E828DE6F1}" destId="{41C3BBB5-2D64-46F1-AAF5-5881F00B3AB6}" srcOrd="0" destOrd="0" presId="urn:microsoft.com/office/officeart/2005/8/layout/cycle2"/>
    <dgm:cxn modelId="{247F3D66-8E25-4942-8A49-D1DB456529BB}" srcId="{B28CA320-3CB3-43C0-A40F-8314C3ED77C1}" destId="{3A981A0E-F053-41CD-8FA3-A01E828DE6F1}" srcOrd="0" destOrd="0" parTransId="{32DC9D24-95DD-439A-8826-5818F01942A2}" sibTransId="{227AA94A-C6DF-4046-B63F-236EB17D2E56}"/>
    <dgm:cxn modelId="{C5F3FE1F-C800-46C0-9276-C699954238D6}" type="presOf" srcId="{A65EE282-8F79-48BB-AC7A-B53F2542B4A2}" destId="{32B1C887-88E3-47CB-A805-3A5177C06D47}" srcOrd="0" destOrd="0" presId="urn:microsoft.com/office/officeart/2005/8/layout/cycle2"/>
    <dgm:cxn modelId="{41BD5A61-4F7C-4FEB-AF5C-D0081EA982A9}" type="presParOf" srcId="{7FE177DA-E2E5-4B92-B59C-5B5F94CA49DD}" destId="{41C3BBB5-2D64-46F1-AAF5-5881F00B3AB6}" srcOrd="0" destOrd="0" presId="urn:microsoft.com/office/officeart/2005/8/layout/cycle2"/>
    <dgm:cxn modelId="{7ED09DDA-B2EF-4265-ACD0-BAFED3A14C42}" type="presParOf" srcId="{7FE177DA-E2E5-4B92-B59C-5B5F94CA49DD}" destId="{D54B09B9-D84B-45D0-B728-428C7E962939}" srcOrd="1" destOrd="0" presId="urn:microsoft.com/office/officeart/2005/8/layout/cycle2"/>
    <dgm:cxn modelId="{0F82357C-4EA6-4D7B-84ED-5601E183062D}" type="presParOf" srcId="{D54B09B9-D84B-45D0-B728-428C7E962939}" destId="{A0FC7A4B-19F1-4F30-85F0-F624F28C9861}" srcOrd="0" destOrd="0" presId="urn:microsoft.com/office/officeart/2005/8/layout/cycle2"/>
    <dgm:cxn modelId="{8E593081-6B7D-4F29-82DC-CA8990B70FC7}" type="presParOf" srcId="{7FE177DA-E2E5-4B92-B59C-5B5F94CA49DD}" destId="{FBF91000-820C-4833-8218-AE6064E7FE4C}" srcOrd="2" destOrd="0" presId="urn:microsoft.com/office/officeart/2005/8/layout/cycle2"/>
    <dgm:cxn modelId="{9B503F22-AB89-4D10-B9BB-62F31B7ADCA5}" type="presParOf" srcId="{7FE177DA-E2E5-4B92-B59C-5B5F94CA49DD}" destId="{ABC8EA91-AD7B-44A7-967E-74A439FF7039}" srcOrd="3" destOrd="0" presId="urn:microsoft.com/office/officeart/2005/8/layout/cycle2"/>
    <dgm:cxn modelId="{BEA5DF6B-A753-4D88-9DF1-D9F71D47801E}" type="presParOf" srcId="{ABC8EA91-AD7B-44A7-967E-74A439FF7039}" destId="{9E87B31A-8C52-49F0-9A73-EA96577810B6}" srcOrd="0" destOrd="0" presId="urn:microsoft.com/office/officeart/2005/8/layout/cycle2"/>
    <dgm:cxn modelId="{6BE9229A-55E9-4D08-BC25-72BF3FE16D23}" type="presParOf" srcId="{7FE177DA-E2E5-4B92-B59C-5B5F94CA49DD}" destId="{CD3CED8B-B62D-4DF0-9A1C-F77CD49CC4C7}" srcOrd="4" destOrd="0" presId="urn:microsoft.com/office/officeart/2005/8/layout/cycle2"/>
    <dgm:cxn modelId="{C42840FB-F57D-4F68-A55A-A3DD9852031C}" type="presParOf" srcId="{7FE177DA-E2E5-4B92-B59C-5B5F94CA49DD}" destId="{32B1C887-88E3-47CB-A805-3A5177C06D47}" srcOrd="5" destOrd="0" presId="urn:microsoft.com/office/officeart/2005/8/layout/cycle2"/>
    <dgm:cxn modelId="{3A4F32D3-1B32-4CCA-809E-F3EA18A9F938}" type="presParOf" srcId="{32B1C887-88E3-47CB-A805-3A5177C06D47}" destId="{D4462B72-7A2B-4C78-89D2-F2C7EA367FD5}" srcOrd="0" destOrd="0" presId="urn:microsoft.com/office/officeart/2005/8/layout/cycle2"/>
    <dgm:cxn modelId="{0FE2106F-E827-4F93-85E2-7CC73B27B4F3}" type="presParOf" srcId="{7FE177DA-E2E5-4B92-B59C-5B5F94CA49DD}" destId="{CEED88D7-B0D8-46F1-9196-148258F8465D}" srcOrd="6" destOrd="0" presId="urn:microsoft.com/office/officeart/2005/8/layout/cycle2"/>
    <dgm:cxn modelId="{5E828454-1E64-4F3F-B90B-BEF814D2F479}" type="presParOf" srcId="{7FE177DA-E2E5-4B92-B59C-5B5F94CA49DD}" destId="{43E46190-A7A4-40C6-A52F-212B4FEC048C}" srcOrd="7" destOrd="0" presId="urn:microsoft.com/office/officeart/2005/8/layout/cycle2"/>
    <dgm:cxn modelId="{3BA5B01D-589D-4007-AA08-3285E8A3EB5D}" type="presParOf" srcId="{43E46190-A7A4-40C6-A52F-212B4FEC048C}" destId="{4D431891-576C-49C2-A0B7-7B4FCA1B144B}" srcOrd="0" destOrd="0" presId="urn:microsoft.com/office/officeart/2005/8/layout/cycle2"/>
    <dgm:cxn modelId="{F5866BFD-EAAE-4DFA-8DDD-3B9D98EBD242}" type="presParOf" srcId="{7FE177DA-E2E5-4B92-B59C-5B5F94CA49DD}" destId="{103E5C2A-F03E-4B5A-BB23-B92EDC592E64}" srcOrd="8" destOrd="0" presId="urn:microsoft.com/office/officeart/2005/8/layout/cycle2"/>
    <dgm:cxn modelId="{C8F1A50B-B81F-4AC2-B3C8-BBCE8BAB19E3}" type="presParOf" srcId="{7FE177DA-E2E5-4B92-B59C-5B5F94CA49DD}" destId="{E4D2A41E-6237-4B2F-A0EB-8129EB51FCE2}" srcOrd="9" destOrd="0" presId="urn:microsoft.com/office/officeart/2005/8/layout/cycle2"/>
    <dgm:cxn modelId="{5C896E79-C59A-4DFB-A553-7F07EDABC450}" type="presParOf" srcId="{E4D2A41E-6237-4B2F-A0EB-8129EB51FCE2}" destId="{1521C163-7DF0-45FA-B2DD-76872650A4D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r>
              <a:rPr lang="en-US" dirty="0"/>
              <a:t>Building Automation Maintenance Contracts</a:t>
            </a:r>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41658A34-83F4-4B2E-BC5A-DE51EE8822F9}" type="datetimeFigureOut">
              <a:rPr lang="en-US" smtClean="0"/>
              <a:t>9/21/2018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Presented by Climate Makers Inc.</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8FE58C-C1A6-4C4C-90C2-B7F5B0504B2D}" type="slidenum">
              <a:rPr lang="en-US" smtClean="0"/>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orient="horz" pos="292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F2E1917-0BAF-4687-978A-82FFF05559C3}" type="datetimeFigureOut">
              <a:rPr lang="en-US" smtClean="0"/>
              <a:t>9/21/2018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0E1E9A-E921-4174-A0FC-51868D7AC568}" type="slidenum">
              <a:rPr lang="en-US" smtClean="0"/>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ADEC </a:t>
            </a:r>
            <a:r>
              <a:rPr lang="en-US" dirty="0"/>
              <a:t>is when the economizer has on-board diagnostics to let the technician know if the economizer is working properly or not.  </a:t>
            </a:r>
          </a:p>
          <a:p>
            <a:r>
              <a:rPr lang="en-US" b="1" dirty="0"/>
              <a:t>California Title 24 </a:t>
            </a:r>
            <a:r>
              <a:rPr lang="en-US" dirty="0"/>
              <a:t>is the result of a 2-year study which proved that about 80% of economizers are dysfunctional in some way and there is an energy penalty related to this, so they made ADEC mandatory in California a few years ago.  It’s coming our way!  </a:t>
            </a:r>
          </a:p>
          <a:p>
            <a:endParaRPr lang="en-US" dirty="0"/>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a:t>
            </a:fld>
            <a:endParaRPr lang="en-US" dirty="0"/>
          </a:p>
        </p:txBody>
      </p:sp>
    </p:spTree>
    <p:extLst>
      <p:ext uri="{BB962C8B-B14F-4D97-AF65-F5344CB8AC3E}">
        <p14:creationId xmlns:p14="http://schemas.microsoft.com/office/powerpoint/2010/main" val="4192427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16</a:t>
            </a:fld>
            <a:endParaRPr lang="en-US" dirty="0"/>
          </a:p>
        </p:txBody>
      </p:sp>
    </p:spTree>
    <p:extLst>
      <p:ext uri="{BB962C8B-B14F-4D97-AF65-F5344CB8AC3E}">
        <p14:creationId xmlns:p14="http://schemas.microsoft.com/office/powerpoint/2010/main" val="53945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(Boiler / Chiller Water overlooked…): </a:t>
            </a:r>
            <a:r>
              <a:rPr lang="en-US" dirty="0"/>
              <a:t>People set back their space thermostats but leave the boiler operator at the same temperature.  Sometimes the boiler cycles overnight for no reason.  </a:t>
            </a:r>
          </a:p>
        </p:txBody>
      </p:sp>
      <p:sp>
        <p:nvSpPr>
          <p:cNvPr id="4" name="Slide Number Placeholder 3"/>
          <p:cNvSpPr>
            <a:spLocks noGrp="1"/>
          </p:cNvSpPr>
          <p:nvPr>
            <p:ph type="sldNum" sz="quarter" idx="10"/>
          </p:nvPr>
        </p:nvSpPr>
        <p:spPr/>
        <p:txBody>
          <a:bodyPr/>
          <a:lstStyle/>
          <a:p>
            <a:fld id="{810E1E9A-E921-4174-A0FC-51868D7AC568}" type="slidenum">
              <a:rPr lang="en-US" smtClean="0"/>
              <a:t>20</a:t>
            </a:fld>
            <a:endParaRPr lang="en-US" dirty="0"/>
          </a:p>
        </p:txBody>
      </p:sp>
    </p:spTree>
    <p:extLst>
      <p:ext uri="{BB962C8B-B14F-4D97-AF65-F5344CB8AC3E}">
        <p14:creationId xmlns:p14="http://schemas.microsoft.com/office/powerpoint/2010/main" val="294247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slowing fan speeds you must also increase the opening of the OA Damper in order to maintain the proper volume of outside air for ventilation. </a:t>
            </a:r>
          </a:p>
        </p:txBody>
      </p:sp>
      <p:sp>
        <p:nvSpPr>
          <p:cNvPr id="4" name="Slide Number Placeholder 3"/>
          <p:cNvSpPr>
            <a:spLocks noGrp="1"/>
          </p:cNvSpPr>
          <p:nvPr>
            <p:ph type="sldNum" sz="quarter" idx="10"/>
          </p:nvPr>
        </p:nvSpPr>
        <p:spPr/>
        <p:txBody>
          <a:bodyPr/>
          <a:lstStyle/>
          <a:p>
            <a:fld id="{810E1E9A-E921-4174-A0FC-51868D7AC568}" type="slidenum">
              <a:rPr lang="en-US" smtClean="0"/>
              <a:t>22</a:t>
            </a:fld>
            <a:endParaRPr lang="en-US" dirty="0"/>
          </a:p>
        </p:txBody>
      </p:sp>
    </p:spTree>
    <p:extLst>
      <p:ext uri="{BB962C8B-B14F-4D97-AF65-F5344CB8AC3E}">
        <p14:creationId xmlns:p14="http://schemas.microsoft.com/office/powerpoint/2010/main" val="69544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DB508-188C-4E66-A819-AA5C8CA4F710}" type="slidenum">
              <a:rPr lang="en-US" smtClean="0"/>
              <a:t>26</a:t>
            </a:fld>
            <a:endParaRPr lang="en-US"/>
          </a:p>
        </p:txBody>
      </p:sp>
    </p:spTree>
    <p:extLst>
      <p:ext uri="{BB962C8B-B14F-4D97-AF65-F5344CB8AC3E}">
        <p14:creationId xmlns:p14="http://schemas.microsoft.com/office/powerpoint/2010/main" val="97673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everyone wave their magic wand!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2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someone ready to hand out the magic wands!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0E1E9A-E921-4174-A0FC-51868D7A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99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Have people give “A Show of Hands” for what systems they have to get them engaged and also you get a sense of who has what types of equipment. </a:t>
            </a:r>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338CD3A-C3C1-4117-BBD8-1EDFAFF645DE}"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5365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6</a:t>
            </a:fld>
            <a:endParaRPr lang="en-US" dirty="0"/>
          </a:p>
        </p:txBody>
      </p:sp>
    </p:spTree>
    <p:extLst>
      <p:ext uri="{BB962C8B-B14F-4D97-AF65-F5344CB8AC3E}">
        <p14:creationId xmlns:p14="http://schemas.microsoft.com/office/powerpoint/2010/main" val="345575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dirty="0"/>
          </a:p>
        </p:txBody>
      </p:sp>
    </p:spTree>
    <p:extLst>
      <p:ext uri="{BB962C8B-B14F-4D97-AF65-F5344CB8AC3E}">
        <p14:creationId xmlns:p14="http://schemas.microsoft.com/office/powerpoint/2010/main" val="127056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8</a:t>
            </a:fld>
            <a:endParaRPr lang="en-US" dirty="0"/>
          </a:p>
        </p:txBody>
      </p:sp>
    </p:spTree>
    <p:extLst>
      <p:ext uri="{BB962C8B-B14F-4D97-AF65-F5344CB8AC3E}">
        <p14:creationId xmlns:p14="http://schemas.microsoft.com/office/powerpoint/2010/main" val="394135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have worn a pedometer.  How many miles per day were they walking on the job.  Then go to next slide.</a:t>
            </a:r>
          </a:p>
        </p:txBody>
      </p:sp>
      <p:sp>
        <p:nvSpPr>
          <p:cNvPr id="4" name="Slide Number Placeholder 3"/>
          <p:cNvSpPr>
            <a:spLocks noGrp="1"/>
          </p:cNvSpPr>
          <p:nvPr>
            <p:ph type="sldNum" sz="quarter" idx="10"/>
          </p:nvPr>
        </p:nvSpPr>
        <p:spPr/>
        <p:txBody>
          <a:bodyPr/>
          <a:lstStyle/>
          <a:p>
            <a:fld id="{810E1E9A-E921-4174-A0FC-51868D7AC568}" type="slidenum">
              <a:rPr lang="en-US" smtClean="0"/>
              <a:t>9</a:t>
            </a:fld>
            <a:endParaRPr lang="en-US" dirty="0"/>
          </a:p>
        </p:txBody>
      </p:sp>
    </p:spTree>
    <p:extLst>
      <p:ext uri="{BB962C8B-B14F-4D97-AF65-F5344CB8AC3E}">
        <p14:creationId xmlns:p14="http://schemas.microsoft.com/office/powerpoint/2010/main" val="145423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more things could you get done if you didn’t have to walk everywhere to do it? </a:t>
            </a:r>
            <a:r>
              <a:rPr lang="en-US" b="1" dirty="0"/>
              <a:t>Use Your Brain and Save Your Feet!</a:t>
            </a:r>
          </a:p>
        </p:txBody>
      </p:sp>
      <p:sp>
        <p:nvSpPr>
          <p:cNvPr id="4" name="Slide Number Placeholder 3"/>
          <p:cNvSpPr>
            <a:spLocks noGrp="1"/>
          </p:cNvSpPr>
          <p:nvPr>
            <p:ph type="sldNum" sz="quarter" idx="10"/>
          </p:nvPr>
        </p:nvSpPr>
        <p:spPr/>
        <p:txBody>
          <a:bodyPr/>
          <a:lstStyle/>
          <a:p>
            <a:fld id="{810E1E9A-E921-4174-A0FC-51868D7AC568}" type="slidenum">
              <a:rPr lang="en-US" smtClean="0"/>
              <a:t>10</a:t>
            </a:fld>
            <a:endParaRPr lang="en-US" dirty="0"/>
          </a:p>
        </p:txBody>
      </p:sp>
    </p:spTree>
    <p:extLst>
      <p:ext uri="{BB962C8B-B14F-4D97-AF65-F5344CB8AC3E}">
        <p14:creationId xmlns:p14="http://schemas.microsoft.com/office/powerpoint/2010/main" val="271376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12</a:t>
            </a:fld>
            <a:endParaRPr lang="en-US" dirty="0"/>
          </a:p>
        </p:txBody>
      </p:sp>
    </p:spTree>
    <p:extLst>
      <p:ext uri="{BB962C8B-B14F-4D97-AF65-F5344CB8AC3E}">
        <p14:creationId xmlns:p14="http://schemas.microsoft.com/office/powerpoint/2010/main" val="302482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Vertical Text Placeholder 2"/>
          <p:cNvSpPr>
            <a:spLocks noGrp="1"/>
          </p:cNvSpPr>
          <p:nvPr>
            <p:ph type="body" orient="vert" idx="1"/>
          </p:nvPr>
        </p:nvSpPr>
        <p:spPr>
          <a:xfrm>
            <a:off x="1562101"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
        <p:nvSpPr>
          <p:cNvPr id="3" name="Picture Placeholder 2"/>
          <p:cNvSpPr>
            <a:spLocks noGrp="1"/>
          </p:cNvSpPr>
          <p:nvPr>
            <p:ph type="pic" idx="1"/>
          </p:nvPr>
        </p:nvSpPr>
        <p:spPr>
          <a:xfrm>
            <a:off x="5678904" y="987427"/>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
        <p:nvSpPr>
          <p:cNvPr id="3" name="Text Placeholder 2"/>
          <p:cNvSpPr>
            <a:spLocks noGrp="1"/>
          </p:cNvSpPr>
          <p:nvPr>
            <p:ph type="body" idx="1"/>
          </p:nvPr>
        </p:nvSpPr>
        <p:spPr>
          <a:xfrm>
            <a:off x="1241659" y="4589465"/>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1241659" y="1709738"/>
            <a:ext cx="10105791" cy="2862262"/>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dirty="0"/>
          </a:p>
        </p:txBody>
      </p:sp>
      <p:sp>
        <p:nvSpPr>
          <p:cNvPr id="6" name="Content Placeholder 5"/>
          <p:cNvSpPr>
            <a:spLocks noGrp="1"/>
          </p:cNvSpPr>
          <p:nvPr>
            <p:ph sz="quarter" idx="4"/>
          </p:nvPr>
        </p:nvSpPr>
        <p:spPr>
          <a:xfrm>
            <a:off x="6598920" y="2193927"/>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7"/>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2324100" y="274638"/>
            <a:ext cx="9023351" cy="1143000"/>
          </a:xfrm>
        </p:spPr>
        <p:txBody>
          <a:bodyPr/>
          <a:lstStyle/>
          <a:p>
            <a:r>
              <a:rPr lang="en-US"/>
              <a:t>Click to edit Master title style</a:t>
            </a:r>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
        <p:nvSpPr>
          <p:cNvPr id="3" name="Content Placeholder 2"/>
          <p:cNvSpPr>
            <a:spLocks noGrp="1"/>
          </p:cNvSpPr>
          <p:nvPr>
            <p:ph idx="1"/>
          </p:nvPr>
        </p:nvSpPr>
        <p:spPr>
          <a:xfrm>
            <a:off x="5678905" y="987427"/>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
        <p:nvSpPr>
          <p:cNvPr id="3" name="Picture Placeholder 2"/>
          <p:cNvSpPr>
            <a:spLocks noGrp="1"/>
          </p:cNvSpPr>
          <p:nvPr>
            <p:ph type="pic" idx="1"/>
          </p:nvPr>
        </p:nvSpPr>
        <p:spPr>
          <a:xfrm>
            <a:off x="5678904" y="987427"/>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62101" y="6356352"/>
            <a:ext cx="2552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B7D7-3608-4730-B2E2-670834DF882C}" type="datetimeFigureOut">
              <a:rPr lang="en-US" smtClean="0"/>
              <a:pPr/>
              <a:t>9/21/2018</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7BAC7-FE87-40F6-AA24-4F4685D1B022}" type="slidenum">
              <a:rPr lang="en-US" smtClean="0"/>
              <a:t>‹#›</a:t>
            </a:fld>
            <a:endParaRPr lang="en-US" dirty="0"/>
          </a:p>
        </p:txBody>
      </p:sp>
      <p:sp>
        <p:nvSpPr>
          <p:cNvPr id="3" name="Text Placeholder 2"/>
          <p:cNvSpPr>
            <a:spLocks noGrp="1"/>
          </p:cNvSpPr>
          <p:nvPr>
            <p:ph type="body" idx="1"/>
          </p:nvPr>
        </p:nvSpPr>
        <p:spPr>
          <a:xfrm>
            <a:off x="1562101"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2324101" y="365127"/>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mailto:lorib@climatemakersin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00420"/>
            <a:ext cx="9144000" cy="1085867"/>
          </a:xfrm>
        </p:spPr>
        <p:txBody>
          <a:bodyPr>
            <a:normAutofit/>
          </a:bodyPr>
          <a:lstStyle/>
          <a:p>
            <a:endParaRPr lang="en-US" dirty="0"/>
          </a:p>
          <a:p>
            <a:r>
              <a:rPr lang="en-US" dirty="0"/>
              <a:t>Presented by Climate Makers Inc.</a:t>
            </a:r>
          </a:p>
        </p:txBody>
      </p:sp>
      <p:sp>
        <p:nvSpPr>
          <p:cNvPr id="2" name="Title 1"/>
          <p:cNvSpPr>
            <a:spLocks noGrp="1"/>
          </p:cNvSpPr>
          <p:nvPr>
            <p:ph type="ctrTitle"/>
          </p:nvPr>
        </p:nvSpPr>
        <p:spPr>
          <a:xfrm>
            <a:off x="1523999" y="3876260"/>
            <a:ext cx="9675043" cy="1424159"/>
          </a:xfrm>
        </p:spPr>
        <p:txBody>
          <a:bodyPr>
            <a:normAutofit fontScale="90000"/>
          </a:bodyPr>
          <a:lstStyle/>
          <a:p>
            <a:r>
              <a:rPr lang="en-US" sz="4400" dirty="0"/>
              <a:t/>
            </a:r>
            <a:br>
              <a:rPr lang="en-US" sz="4400" dirty="0"/>
            </a:br>
            <a:r>
              <a:rPr lang="en-US" sz="4400" dirty="0"/>
              <a:t/>
            </a:r>
            <a:br>
              <a:rPr lang="en-US" sz="4400" dirty="0"/>
            </a:br>
            <a:r>
              <a:rPr lang="en-US" sz="4400" dirty="0"/>
              <a:t/>
            </a:r>
            <a:br>
              <a:rPr lang="en-US" sz="4400"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100" dirty="0"/>
              <a:t/>
            </a:r>
            <a:br>
              <a:rPr lang="en-US" sz="3100" dirty="0"/>
            </a:br>
            <a:r>
              <a:rPr lang="en-US" sz="3100" dirty="0"/>
              <a:t>How Building Automation Systems Can Help You   </a:t>
            </a:r>
            <a:br>
              <a:rPr lang="en-US" sz="3100" dirty="0"/>
            </a:br>
            <a:r>
              <a:rPr lang="en-US" sz="900" dirty="0"/>
              <a:t>      </a:t>
            </a:r>
            <a:r>
              <a:rPr lang="en-US" sz="3100" dirty="0"/>
              <a:t/>
            </a:r>
            <a:br>
              <a:rPr lang="en-US" sz="3100" dirty="0"/>
            </a:br>
            <a:r>
              <a:rPr lang="en-US" sz="5300" b="1" i="1" dirty="0">
                <a:latin typeface="+mn-lt"/>
              </a:rPr>
              <a:t>“Use Your Brain to Save Your Feet”</a:t>
            </a:r>
          </a:p>
        </p:txBody>
      </p:sp>
      <p:pic>
        <p:nvPicPr>
          <p:cNvPr id="6" name="Picture 5" descr="http://mnceg.org/sites/default/files/logo_0_0.png">
            <a:extLst>
              <a:ext uri="{FF2B5EF4-FFF2-40B4-BE49-F238E27FC236}">
                <a16:creationId xmlns:a16="http://schemas.microsoft.com/office/drawing/2014/main" xmlns="" id="{B4EB29B4-CEBF-4F0C-935C-800C1ACCDA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18095"/>
            <a:ext cx="9144000" cy="168739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FFB2621-524E-4A2F-A09C-506147B7F981}"/>
              </a:ext>
            </a:extLst>
          </p:cNvPr>
          <p:cNvSpPr>
            <a:spLocks noGrp="1"/>
          </p:cNvSpPr>
          <p:nvPr>
            <p:ph type="title"/>
          </p:nvPr>
        </p:nvSpPr>
        <p:spPr>
          <a:xfrm>
            <a:off x="2102178" y="255797"/>
            <a:ext cx="9231746" cy="946838"/>
          </a:xfrm>
        </p:spPr>
        <p:txBody>
          <a:bodyPr>
            <a:normAutofit/>
          </a:bodyPr>
          <a:lstStyle/>
          <a:p>
            <a:r>
              <a:rPr lang="en-US" sz="3600" dirty="0"/>
              <a:t>How Are You Spending Your Time?…</a:t>
            </a:r>
          </a:p>
        </p:txBody>
      </p:sp>
      <p:graphicFrame>
        <p:nvGraphicFramePr>
          <p:cNvPr id="12" name="Content Placeholder 11">
            <a:extLst>
              <a:ext uri="{FF2B5EF4-FFF2-40B4-BE49-F238E27FC236}">
                <a16:creationId xmlns:a16="http://schemas.microsoft.com/office/drawing/2014/main" xmlns="" id="{9CFFBB04-FC90-42AF-BF01-2E99EEBD904C}"/>
              </a:ext>
            </a:extLst>
          </p:cNvPr>
          <p:cNvGraphicFramePr>
            <a:graphicFrameLocks noGrp="1"/>
          </p:cNvGraphicFramePr>
          <p:nvPr>
            <p:ph idx="1"/>
            <p:extLst>
              <p:ext uri="{D42A27DB-BD31-4B8C-83A1-F6EECF244321}">
                <p14:modId xmlns:p14="http://schemas.microsoft.com/office/powerpoint/2010/main" val="1970699324"/>
              </p:ext>
            </p:extLst>
          </p:nvPr>
        </p:nvGraphicFramePr>
        <p:xfrm>
          <a:off x="288236" y="1540567"/>
          <a:ext cx="11688416" cy="5061636"/>
        </p:xfrm>
        <a:graphic>
          <a:graphicData uri="http://schemas.openxmlformats.org/drawingml/2006/table">
            <a:tbl>
              <a:tblPr firstRow="1" bandRow="1">
                <a:tableStyleId>{5C22544A-7EE6-4342-B048-85BDC9FD1C3A}</a:tableStyleId>
              </a:tblPr>
              <a:tblGrid>
                <a:gridCol w="2041973">
                  <a:extLst>
                    <a:ext uri="{9D8B030D-6E8A-4147-A177-3AD203B41FA5}">
                      <a16:colId xmlns:a16="http://schemas.microsoft.com/office/drawing/2014/main" xmlns="" val="3562617901"/>
                    </a:ext>
                  </a:extLst>
                </a:gridCol>
                <a:gridCol w="1168461">
                  <a:extLst>
                    <a:ext uri="{9D8B030D-6E8A-4147-A177-3AD203B41FA5}">
                      <a16:colId xmlns:a16="http://schemas.microsoft.com/office/drawing/2014/main" xmlns="" val="1493905059"/>
                    </a:ext>
                  </a:extLst>
                </a:gridCol>
                <a:gridCol w="1293256">
                  <a:extLst>
                    <a:ext uri="{9D8B030D-6E8A-4147-A177-3AD203B41FA5}">
                      <a16:colId xmlns:a16="http://schemas.microsoft.com/office/drawing/2014/main" xmlns="" val="1435157160"/>
                    </a:ext>
                  </a:extLst>
                </a:gridCol>
                <a:gridCol w="1340516">
                  <a:extLst>
                    <a:ext uri="{9D8B030D-6E8A-4147-A177-3AD203B41FA5}">
                      <a16:colId xmlns:a16="http://schemas.microsoft.com/office/drawing/2014/main" xmlns="" val="2266306345"/>
                    </a:ext>
                  </a:extLst>
                </a:gridCol>
                <a:gridCol w="1461053">
                  <a:extLst>
                    <a:ext uri="{9D8B030D-6E8A-4147-A177-3AD203B41FA5}">
                      <a16:colId xmlns:a16="http://schemas.microsoft.com/office/drawing/2014/main" xmlns="" val="2513490214"/>
                    </a:ext>
                  </a:extLst>
                </a:gridCol>
                <a:gridCol w="1461053">
                  <a:extLst>
                    <a:ext uri="{9D8B030D-6E8A-4147-A177-3AD203B41FA5}">
                      <a16:colId xmlns:a16="http://schemas.microsoft.com/office/drawing/2014/main" xmlns="" val="3435162548"/>
                    </a:ext>
                  </a:extLst>
                </a:gridCol>
                <a:gridCol w="1083592">
                  <a:extLst>
                    <a:ext uri="{9D8B030D-6E8A-4147-A177-3AD203B41FA5}">
                      <a16:colId xmlns:a16="http://schemas.microsoft.com/office/drawing/2014/main" xmlns="" val="1269458696"/>
                    </a:ext>
                  </a:extLst>
                </a:gridCol>
                <a:gridCol w="1838512">
                  <a:extLst>
                    <a:ext uri="{9D8B030D-6E8A-4147-A177-3AD203B41FA5}">
                      <a16:colId xmlns:a16="http://schemas.microsoft.com/office/drawing/2014/main" xmlns="" val="2669309181"/>
                    </a:ext>
                  </a:extLst>
                </a:gridCol>
              </a:tblGrid>
              <a:tr h="759245">
                <a:tc>
                  <a:txBody>
                    <a:bodyPr/>
                    <a:lstStyle/>
                    <a:p>
                      <a:pPr algn="ctr" fontAlgn="ctr"/>
                      <a:r>
                        <a:rPr lang="en-US" sz="1800" b="1" i="0" u="none" strike="noStrike" dirty="0">
                          <a:solidFill>
                            <a:srgbClr val="000000"/>
                          </a:solidFill>
                          <a:effectLst/>
                          <a:latin typeface="Calibri" panose="020F0502020204030204" pitchFamily="34" charset="0"/>
                        </a:rPr>
                        <a:t>PROFESSION</a:t>
                      </a: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Steps Per Hour</a:t>
                      </a: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Steps Per Workday</a:t>
                      </a: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Miles Per Workday</a:t>
                      </a: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Steps Per  </a:t>
                      </a:r>
                      <a:r>
                        <a:rPr lang="en-US" sz="1800" b="1" i="0" u="none" strike="noStrike" dirty="0" err="1">
                          <a:solidFill>
                            <a:srgbClr val="000000"/>
                          </a:solidFill>
                          <a:effectLst/>
                          <a:latin typeface="Calibri" panose="020F0502020204030204" pitchFamily="34" charset="0"/>
                        </a:rPr>
                        <a:t>Workyear</a:t>
                      </a:r>
                      <a:endParaRPr lang="en-US" sz="1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800" b="1" i="0" u="none" strike="noStrike">
                          <a:solidFill>
                            <a:srgbClr val="000000"/>
                          </a:solidFill>
                          <a:effectLst/>
                          <a:latin typeface="Calibri" panose="020F0502020204030204" pitchFamily="34" charset="0"/>
                        </a:rPr>
                        <a:t>Miles Per Workyear</a:t>
                      </a: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Hours Per Year</a:t>
                      </a: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of Workday</a:t>
                      </a:r>
                    </a:p>
                    <a:p>
                      <a:pPr algn="ctr" fontAlgn="b"/>
                      <a:endParaRPr lang="en-US"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630883812"/>
                  </a:ext>
                </a:extLst>
              </a:tr>
              <a:tr h="506164">
                <a:tc>
                  <a:txBody>
                    <a:bodyPr/>
                    <a:lstStyle/>
                    <a:p>
                      <a:pPr algn="ctr" fontAlgn="ctr"/>
                      <a:r>
                        <a:rPr lang="en-US" sz="1800" b="0" i="0" u="none" strike="noStrike">
                          <a:solidFill>
                            <a:srgbClr val="000000"/>
                          </a:solidFill>
                          <a:effectLst/>
                          <a:latin typeface="Calibri" panose="020F0502020204030204" pitchFamily="34" charset="0"/>
                        </a:rPr>
                        <a:t>Lawyer</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633</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5,064</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2.53</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1,129,272</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565</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188</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9%</a:t>
                      </a:r>
                    </a:p>
                  </a:txBody>
                  <a:tcPr marL="7620" marR="7620" marT="7620" marB="0" anchor="ctr"/>
                </a:tc>
                <a:extLst>
                  <a:ext uri="{0D108BD9-81ED-4DB2-BD59-A6C34878D82A}">
                    <a16:rowId xmlns:a16="http://schemas.microsoft.com/office/drawing/2014/main" xmlns="" val="3711691396"/>
                  </a:ext>
                </a:extLst>
              </a:tr>
              <a:tr h="759245">
                <a:tc>
                  <a:txBody>
                    <a:bodyPr/>
                    <a:lstStyle/>
                    <a:p>
                      <a:pPr algn="ctr" fontAlgn="ctr"/>
                      <a:r>
                        <a:rPr lang="en-US" sz="1800" b="0" i="0" u="none" strike="noStrike">
                          <a:solidFill>
                            <a:srgbClr val="000000"/>
                          </a:solidFill>
                          <a:effectLst/>
                          <a:latin typeface="Calibri" panose="020F0502020204030204" pitchFamily="34" charset="0"/>
                        </a:rPr>
                        <a:t>Police Officer</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663</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5,304</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2.65</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1,182,792</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591</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197</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10%</a:t>
                      </a:r>
                    </a:p>
                  </a:txBody>
                  <a:tcPr marL="7620" marR="7620" marT="7620" marB="0" anchor="ctr"/>
                </a:tc>
                <a:extLst>
                  <a:ext uri="{0D108BD9-81ED-4DB2-BD59-A6C34878D82A}">
                    <a16:rowId xmlns:a16="http://schemas.microsoft.com/office/drawing/2014/main" xmlns="" val="480178000"/>
                  </a:ext>
                </a:extLst>
              </a:tr>
              <a:tr h="506164">
                <a:tc>
                  <a:txBody>
                    <a:bodyPr/>
                    <a:lstStyle/>
                    <a:p>
                      <a:pPr algn="ctr" fontAlgn="ctr"/>
                      <a:r>
                        <a:rPr lang="en-US" sz="1800" b="0" i="0" u="none" strike="noStrike">
                          <a:solidFill>
                            <a:srgbClr val="000000"/>
                          </a:solidFill>
                          <a:effectLst/>
                          <a:latin typeface="Calibri" panose="020F0502020204030204" pitchFamily="34" charset="0"/>
                        </a:rPr>
                        <a:t>Nurse</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986</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7,888</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3.94</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1,759,024</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880</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293</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15%</a:t>
                      </a:r>
                    </a:p>
                  </a:txBody>
                  <a:tcPr marL="7620" marR="7620" marT="7620" marB="0" anchor="ctr"/>
                </a:tc>
                <a:extLst>
                  <a:ext uri="{0D108BD9-81ED-4DB2-BD59-A6C34878D82A}">
                    <a16:rowId xmlns:a16="http://schemas.microsoft.com/office/drawing/2014/main" xmlns="" val="2105456963"/>
                  </a:ext>
                </a:extLst>
              </a:tr>
              <a:tr h="759245">
                <a:tc>
                  <a:txBody>
                    <a:bodyPr/>
                    <a:lstStyle/>
                    <a:p>
                      <a:pPr algn="ctr" fontAlgn="ctr"/>
                      <a:r>
                        <a:rPr lang="en-US" sz="1800" b="0" i="0" u="none" strike="noStrike" dirty="0">
                          <a:solidFill>
                            <a:srgbClr val="000000"/>
                          </a:solidFill>
                          <a:effectLst/>
                          <a:latin typeface="Calibri" panose="020F0502020204030204" pitchFamily="34" charset="0"/>
                        </a:rPr>
                        <a:t>Manufacturing</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989</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7,912</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3.96</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1,764,376</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882</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294</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15%</a:t>
                      </a:r>
                    </a:p>
                  </a:txBody>
                  <a:tcPr marL="7620" marR="7620" marT="7620" marB="0" anchor="ctr"/>
                </a:tc>
                <a:extLst>
                  <a:ext uri="{0D108BD9-81ED-4DB2-BD59-A6C34878D82A}">
                    <a16:rowId xmlns:a16="http://schemas.microsoft.com/office/drawing/2014/main" xmlns="" val="2764532832"/>
                  </a:ext>
                </a:extLst>
              </a:tr>
              <a:tr h="506164">
                <a:tc>
                  <a:txBody>
                    <a:bodyPr/>
                    <a:lstStyle/>
                    <a:p>
                      <a:pPr algn="ctr" fontAlgn="ctr"/>
                      <a:r>
                        <a:rPr lang="en-US" sz="1800" b="1" i="0" u="none" strike="noStrike">
                          <a:solidFill>
                            <a:srgbClr val="000000"/>
                          </a:solidFill>
                          <a:effectLst/>
                          <a:latin typeface="Calibri" panose="020F0502020204030204" pitchFamily="34" charset="0"/>
                        </a:rPr>
                        <a:t>Facilities </a:t>
                      </a:r>
                    </a:p>
                  </a:txBody>
                  <a:tcPr marL="7620" marR="7620" marT="7620" marB="0" anchor="ctr"/>
                </a:tc>
                <a:tc>
                  <a:txBody>
                    <a:bodyPr/>
                    <a:lstStyle/>
                    <a:p>
                      <a:pPr algn="ctr" fontAlgn="ctr"/>
                      <a:r>
                        <a:rPr lang="en-US" sz="1800" b="1" i="0" u="none" strike="noStrike">
                          <a:solidFill>
                            <a:srgbClr val="000000"/>
                          </a:solidFill>
                          <a:effectLst/>
                          <a:latin typeface="Calibri" panose="020F0502020204030204" pitchFamily="34" charset="0"/>
                        </a:rPr>
                        <a:t>1,206</a:t>
                      </a: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9,648</a:t>
                      </a: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4.82</a:t>
                      </a:r>
                    </a:p>
                  </a:txBody>
                  <a:tcPr marL="7620" marR="7620" marT="7620" marB="0" anchor="ctr"/>
                </a:tc>
                <a:tc>
                  <a:txBody>
                    <a:bodyPr/>
                    <a:lstStyle/>
                    <a:p>
                      <a:pPr algn="ctr" fontAlgn="ctr"/>
                      <a:r>
                        <a:rPr lang="en-US" sz="1800" b="1" i="0" u="none" strike="noStrike">
                          <a:solidFill>
                            <a:srgbClr val="000000"/>
                          </a:solidFill>
                          <a:effectLst/>
                          <a:latin typeface="Calibri" panose="020F0502020204030204" pitchFamily="34" charset="0"/>
                        </a:rPr>
                        <a:t>2,151,504</a:t>
                      </a:r>
                    </a:p>
                  </a:txBody>
                  <a:tcPr marL="7620" marR="7620" marT="7620" marB="0" anchor="ctr"/>
                </a:tc>
                <a:tc>
                  <a:txBody>
                    <a:bodyPr/>
                    <a:lstStyle/>
                    <a:p>
                      <a:pPr algn="ctr" fontAlgn="ctr"/>
                      <a:r>
                        <a:rPr lang="en-US" sz="1800" b="1" i="0" u="none" strike="noStrike">
                          <a:solidFill>
                            <a:srgbClr val="000000"/>
                          </a:solidFill>
                          <a:effectLst/>
                          <a:latin typeface="Calibri" panose="020F0502020204030204" pitchFamily="34" charset="0"/>
                        </a:rPr>
                        <a:t>1,076</a:t>
                      </a: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359</a:t>
                      </a:r>
                    </a:p>
                  </a:txBody>
                  <a:tcPr marL="7620" marR="7620" marT="7620" marB="0" anchor="ctr"/>
                </a:tc>
                <a:tc>
                  <a:txBody>
                    <a:bodyPr/>
                    <a:lstStyle/>
                    <a:p>
                      <a:pPr algn="ctr" fontAlgn="ctr"/>
                      <a:r>
                        <a:rPr lang="en-US" sz="1800" b="1" i="0" u="none" strike="noStrike">
                          <a:solidFill>
                            <a:srgbClr val="000000"/>
                          </a:solidFill>
                          <a:effectLst/>
                          <a:latin typeface="Calibri" panose="020F0502020204030204" pitchFamily="34" charset="0"/>
                        </a:rPr>
                        <a:t>18%</a:t>
                      </a:r>
                    </a:p>
                  </a:txBody>
                  <a:tcPr marL="7620" marR="7620" marT="7620" marB="0" anchor="ctr"/>
                </a:tc>
                <a:extLst>
                  <a:ext uri="{0D108BD9-81ED-4DB2-BD59-A6C34878D82A}">
                    <a16:rowId xmlns:a16="http://schemas.microsoft.com/office/drawing/2014/main" xmlns="" val="448076038"/>
                  </a:ext>
                </a:extLst>
              </a:tr>
              <a:tr h="506164">
                <a:tc>
                  <a:txBody>
                    <a:bodyPr/>
                    <a:lstStyle/>
                    <a:p>
                      <a:pPr algn="ctr" fontAlgn="ctr"/>
                      <a:r>
                        <a:rPr lang="en-US" sz="1800" b="0" i="0" u="none" strike="noStrike">
                          <a:solidFill>
                            <a:srgbClr val="000000"/>
                          </a:solidFill>
                          <a:effectLst/>
                          <a:latin typeface="Calibri" panose="020F0502020204030204" pitchFamily="34" charset="0"/>
                        </a:rPr>
                        <a:t>Construction</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1,624</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12,992</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6.50</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2,897,216</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1,449</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483</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24%</a:t>
                      </a:r>
                    </a:p>
                  </a:txBody>
                  <a:tcPr marL="7620" marR="7620" marT="7620" marB="0" anchor="ctr"/>
                </a:tc>
                <a:extLst>
                  <a:ext uri="{0D108BD9-81ED-4DB2-BD59-A6C34878D82A}">
                    <a16:rowId xmlns:a16="http://schemas.microsoft.com/office/drawing/2014/main" xmlns="" val="4248253876"/>
                  </a:ext>
                </a:extLst>
              </a:tr>
              <a:tr h="759245">
                <a:tc>
                  <a:txBody>
                    <a:bodyPr/>
                    <a:lstStyle/>
                    <a:p>
                      <a:pPr algn="ctr" fontAlgn="ctr"/>
                      <a:r>
                        <a:rPr lang="en-US" sz="1800" b="0" i="0" u="none" strike="noStrike" dirty="0">
                          <a:solidFill>
                            <a:srgbClr val="000000"/>
                          </a:solidFill>
                          <a:effectLst/>
                          <a:latin typeface="Calibri" panose="020F0502020204030204" pitchFamily="34" charset="0"/>
                        </a:rPr>
                        <a:t>Waiter / Waitress </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1,722</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13,776</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6.89</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3,072,048</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1,536</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512</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26%</a:t>
                      </a:r>
                    </a:p>
                  </a:txBody>
                  <a:tcPr marL="7620" marR="7620" marT="7620" marB="0" anchor="ctr"/>
                </a:tc>
                <a:extLst>
                  <a:ext uri="{0D108BD9-81ED-4DB2-BD59-A6C34878D82A}">
                    <a16:rowId xmlns:a16="http://schemas.microsoft.com/office/drawing/2014/main" xmlns="" val="3433872033"/>
                  </a:ext>
                </a:extLst>
              </a:tr>
            </a:tbl>
          </a:graphicData>
        </a:graphic>
      </p:graphicFrame>
      <p:pic>
        <p:nvPicPr>
          <p:cNvPr id="13" name="Picture 12">
            <a:extLst>
              <a:ext uri="{FF2B5EF4-FFF2-40B4-BE49-F238E27FC236}">
                <a16:creationId xmlns:a16="http://schemas.microsoft.com/office/drawing/2014/main" xmlns="" id="{735E5EA2-62A9-41F7-973F-BA3CA017186F}"/>
              </a:ext>
            </a:extLst>
          </p:cNvPr>
          <p:cNvPicPr>
            <a:picLocks noChangeAspect="1"/>
          </p:cNvPicPr>
          <p:nvPr/>
        </p:nvPicPr>
        <p:blipFill>
          <a:blip r:embed="rId3"/>
          <a:stretch>
            <a:fillRect/>
          </a:stretch>
        </p:blipFill>
        <p:spPr>
          <a:xfrm>
            <a:off x="10098156" y="0"/>
            <a:ext cx="1878496" cy="1540567"/>
          </a:xfrm>
          <a:prstGeom prst="rect">
            <a:avLst/>
          </a:prstGeom>
        </p:spPr>
      </p:pic>
    </p:spTree>
    <p:extLst>
      <p:ext uri="{BB962C8B-B14F-4D97-AF65-F5344CB8AC3E}">
        <p14:creationId xmlns:p14="http://schemas.microsoft.com/office/powerpoint/2010/main" val="147746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3C099E1-1F40-4DEA-A47B-8B6D6AA55CFC}"/>
              </a:ext>
            </a:extLst>
          </p:cNvPr>
          <p:cNvPicPr>
            <a:picLocks noGrp="1" noChangeAspect="1"/>
          </p:cNvPicPr>
          <p:nvPr>
            <p:ph sz="half" idx="2"/>
          </p:nvPr>
        </p:nvPicPr>
        <p:blipFill>
          <a:blip r:embed="rId2"/>
          <a:stretch>
            <a:fillRect/>
          </a:stretch>
        </p:blipFill>
        <p:spPr>
          <a:xfrm>
            <a:off x="5601941" y="526774"/>
            <a:ext cx="6513858" cy="6212555"/>
          </a:xfrm>
          <a:prstGeom prst="rect">
            <a:avLst/>
          </a:prstGeom>
        </p:spPr>
      </p:pic>
      <p:sp>
        <p:nvSpPr>
          <p:cNvPr id="3" name="Content Placeholder 2">
            <a:extLst>
              <a:ext uri="{FF2B5EF4-FFF2-40B4-BE49-F238E27FC236}">
                <a16:creationId xmlns:a16="http://schemas.microsoft.com/office/drawing/2014/main" xmlns="" id="{2FBB688A-1D94-449C-A8C6-05B604985B03}"/>
              </a:ext>
            </a:extLst>
          </p:cNvPr>
          <p:cNvSpPr>
            <a:spLocks noGrp="1"/>
          </p:cNvSpPr>
          <p:nvPr>
            <p:ph sz="half" idx="1"/>
          </p:nvPr>
        </p:nvSpPr>
        <p:spPr>
          <a:xfrm>
            <a:off x="1311966" y="2410538"/>
            <a:ext cx="4182901" cy="2445026"/>
          </a:xfrm>
        </p:spPr>
        <p:txBody>
          <a:bodyPr>
            <a:normAutofit/>
          </a:bodyPr>
          <a:lstStyle/>
          <a:p>
            <a:pPr marL="0" indent="0">
              <a:buNone/>
            </a:pPr>
            <a:r>
              <a:rPr lang="en-US" dirty="0"/>
              <a:t>Facility Engineers steps per work year is equivalent to walking from Breezy Point to the Twin Cities </a:t>
            </a:r>
            <a:r>
              <a:rPr lang="en-US" b="1" u="sng" dirty="0"/>
              <a:t>7 TIMES </a:t>
            </a:r>
            <a:r>
              <a:rPr lang="en-US" dirty="0"/>
              <a:t>every year! </a:t>
            </a:r>
          </a:p>
        </p:txBody>
      </p:sp>
      <p:sp>
        <p:nvSpPr>
          <p:cNvPr id="4" name="Title 3">
            <a:extLst>
              <a:ext uri="{FF2B5EF4-FFF2-40B4-BE49-F238E27FC236}">
                <a16:creationId xmlns:a16="http://schemas.microsoft.com/office/drawing/2014/main" xmlns="" id="{19DF012A-8BF2-4765-9E6F-DBB8D5C080B1}"/>
              </a:ext>
            </a:extLst>
          </p:cNvPr>
          <p:cNvSpPr>
            <a:spLocks noGrp="1"/>
          </p:cNvSpPr>
          <p:nvPr>
            <p:ph type="title"/>
          </p:nvPr>
        </p:nvSpPr>
        <p:spPr>
          <a:xfrm>
            <a:off x="1878496" y="365127"/>
            <a:ext cx="9475305" cy="1325563"/>
          </a:xfrm>
        </p:spPr>
        <p:txBody>
          <a:bodyPr/>
          <a:lstStyle/>
          <a:p>
            <a:r>
              <a:rPr lang="en-US" dirty="0"/>
              <a:t>Take a Hike! </a:t>
            </a:r>
          </a:p>
        </p:txBody>
      </p:sp>
    </p:spTree>
    <p:extLst>
      <p:ext uri="{BB962C8B-B14F-4D97-AF65-F5344CB8AC3E}">
        <p14:creationId xmlns:p14="http://schemas.microsoft.com/office/powerpoint/2010/main" val="19400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35970FC2-71F6-42F8-9B55-392343754789}"/>
              </a:ext>
            </a:extLst>
          </p:cNvPr>
          <p:cNvSpPr>
            <a:spLocks noGrp="1"/>
          </p:cNvSpPr>
          <p:nvPr>
            <p:ph sz="quarter" idx="4"/>
          </p:nvPr>
        </p:nvSpPr>
        <p:spPr>
          <a:xfrm>
            <a:off x="6598919" y="2193927"/>
            <a:ext cx="4595823" cy="3978275"/>
          </a:xfrm>
        </p:spPr>
        <p:txBody>
          <a:bodyPr>
            <a:normAutofit/>
          </a:bodyPr>
          <a:lstStyle/>
          <a:p>
            <a:r>
              <a:rPr lang="en-US" dirty="0"/>
              <a:t>Compensate for poorly designed system HVAC systems</a:t>
            </a:r>
          </a:p>
          <a:p>
            <a:pPr marL="0" indent="0">
              <a:buNone/>
            </a:pPr>
            <a:endParaRPr lang="en-US" sz="800" dirty="0"/>
          </a:p>
          <a:p>
            <a:r>
              <a:rPr lang="en-US" dirty="0"/>
              <a:t>Fix the problem for you</a:t>
            </a:r>
          </a:p>
          <a:p>
            <a:pPr marL="0" indent="0">
              <a:buNone/>
            </a:pPr>
            <a:endParaRPr lang="en-US" sz="800" dirty="0"/>
          </a:p>
          <a:p>
            <a:r>
              <a:rPr lang="en-US" dirty="0"/>
              <a:t>Replace the human brain</a:t>
            </a:r>
          </a:p>
          <a:p>
            <a:pPr marL="0" indent="0">
              <a:buNone/>
            </a:pPr>
            <a:endParaRPr lang="en-US" sz="800" dirty="0"/>
          </a:p>
          <a:p>
            <a:r>
              <a:rPr lang="en-US" dirty="0"/>
              <a:t>Solve problems by WMMW                 </a:t>
            </a:r>
            <a:r>
              <a:rPr lang="en-US" i="1" dirty="0"/>
              <a:t>“Waving My Magic Wand” </a:t>
            </a:r>
          </a:p>
          <a:p>
            <a:pPr marL="457200" lvl="1" indent="0">
              <a:buNone/>
            </a:pPr>
            <a:r>
              <a:rPr lang="en-US" i="1" dirty="0"/>
              <a:t>    …but you can try!</a:t>
            </a:r>
          </a:p>
        </p:txBody>
      </p:sp>
      <p:sp>
        <p:nvSpPr>
          <p:cNvPr id="6" name="Text Placeholder 5">
            <a:extLst>
              <a:ext uri="{FF2B5EF4-FFF2-40B4-BE49-F238E27FC236}">
                <a16:creationId xmlns:a16="http://schemas.microsoft.com/office/drawing/2014/main" xmlns="" id="{D2B62E0D-8CCD-44B0-A1EB-C48BFF431AF3}"/>
              </a:ext>
            </a:extLst>
          </p:cNvPr>
          <p:cNvSpPr>
            <a:spLocks noGrp="1"/>
          </p:cNvSpPr>
          <p:nvPr>
            <p:ph type="body" sz="quarter" idx="3"/>
          </p:nvPr>
        </p:nvSpPr>
        <p:spPr/>
        <p:txBody>
          <a:bodyPr/>
          <a:lstStyle/>
          <a:p>
            <a:r>
              <a:rPr lang="en-US" b="1" dirty="0">
                <a:solidFill>
                  <a:schemeClr val="accent5"/>
                </a:solidFill>
                <a:latin typeface="+mj-lt"/>
              </a:rPr>
              <a:t>Are NOT Designed To: </a:t>
            </a:r>
          </a:p>
        </p:txBody>
      </p:sp>
      <p:sp>
        <p:nvSpPr>
          <p:cNvPr id="5" name="Content Placeholder 4">
            <a:extLst>
              <a:ext uri="{FF2B5EF4-FFF2-40B4-BE49-F238E27FC236}">
                <a16:creationId xmlns:a16="http://schemas.microsoft.com/office/drawing/2014/main" xmlns="" id="{F27EFB37-A29C-4037-9481-C2431EF37384}"/>
              </a:ext>
            </a:extLst>
          </p:cNvPr>
          <p:cNvSpPr>
            <a:spLocks noGrp="1"/>
          </p:cNvSpPr>
          <p:nvPr>
            <p:ph sz="half" idx="2"/>
          </p:nvPr>
        </p:nvSpPr>
        <p:spPr>
          <a:xfrm>
            <a:off x="1074199" y="2201862"/>
            <a:ext cx="5524720" cy="3970340"/>
          </a:xfrm>
        </p:spPr>
        <p:txBody>
          <a:bodyPr>
            <a:normAutofit/>
          </a:bodyPr>
          <a:lstStyle/>
          <a:p>
            <a:r>
              <a:rPr lang="en-US" dirty="0"/>
              <a:t>Maintain Operating Schedules</a:t>
            </a:r>
          </a:p>
          <a:p>
            <a:pPr marL="0" indent="0">
              <a:buNone/>
            </a:pPr>
            <a:endParaRPr lang="en-US" sz="800" dirty="0"/>
          </a:p>
          <a:p>
            <a:r>
              <a:rPr lang="en-US" dirty="0"/>
              <a:t>Collect and Display Data</a:t>
            </a:r>
          </a:p>
          <a:p>
            <a:pPr marL="0" indent="0">
              <a:buNone/>
            </a:pPr>
            <a:endParaRPr lang="en-US" sz="900" dirty="0"/>
          </a:p>
          <a:p>
            <a:r>
              <a:rPr lang="en-US" dirty="0"/>
              <a:t>Track system reliability for:</a:t>
            </a:r>
          </a:p>
          <a:p>
            <a:pPr lvl="1"/>
            <a:r>
              <a:rPr lang="en-US" dirty="0"/>
              <a:t>System costs and budget forecasting</a:t>
            </a:r>
          </a:p>
          <a:p>
            <a:pPr lvl="1"/>
            <a:r>
              <a:rPr lang="en-US" dirty="0"/>
              <a:t>Maintaining system and facility records </a:t>
            </a:r>
          </a:p>
          <a:p>
            <a:pPr marL="0" indent="0">
              <a:buNone/>
            </a:pPr>
            <a:endParaRPr lang="en-US" sz="800" dirty="0"/>
          </a:p>
          <a:p>
            <a:r>
              <a:rPr lang="en-US" dirty="0"/>
              <a:t>Prompt users to take appropriate actions</a:t>
            </a:r>
          </a:p>
          <a:p>
            <a:pPr marL="0" indent="0">
              <a:buNone/>
            </a:pPr>
            <a:endParaRPr lang="en-US" sz="800" dirty="0"/>
          </a:p>
          <a:p>
            <a:r>
              <a:rPr lang="en-US" b="1" dirty="0">
                <a:solidFill>
                  <a:srgbClr val="0070C0"/>
                </a:solidFill>
                <a:latin typeface="+mj-lt"/>
              </a:rPr>
              <a:t>Use your brain to save your feet!</a:t>
            </a:r>
          </a:p>
          <a:p>
            <a:pPr lvl="1"/>
            <a:endParaRPr lang="en-US" dirty="0"/>
          </a:p>
        </p:txBody>
      </p:sp>
      <p:sp>
        <p:nvSpPr>
          <p:cNvPr id="4" name="Text Placeholder 3">
            <a:extLst>
              <a:ext uri="{FF2B5EF4-FFF2-40B4-BE49-F238E27FC236}">
                <a16:creationId xmlns:a16="http://schemas.microsoft.com/office/drawing/2014/main" xmlns="" id="{99D88785-3C56-4A61-AA11-585A80B3C1A9}"/>
              </a:ext>
            </a:extLst>
          </p:cNvPr>
          <p:cNvSpPr>
            <a:spLocks noGrp="1"/>
          </p:cNvSpPr>
          <p:nvPr>
            <p:ph type="body" idx="1"/>
          </p:nvPr>
        </p:nvSpPr>
        <p:spPr/>
        <p:txBody>
          <a:bodyPr/>
          <a:lstStyle/>
          <a:p>
            <a:r>
              <a:rPr lang="en-US" b="1" dirty="0">
                <a:solidFill>
                  <a:schemeClr val="accent5"/>
                </a:solidFill>
                <a:latin typeface="+mj-lt"/>
              </a:rPr>
              <a:t>Are Designed To:</a:t>
            </a:r>
          </a:p>
        </p:txBody>
      </p:sp>
      <p:sp>
        <p:nvSpPr>
          <p:cNvPr id="3" name="Title 2">
            <a:extLst>
              <a:ext uri="{FF2B5EF4-FFF2-40B4-BE49-F238E27FC236}">
                <a16:creationId xmlns:a16="http://schemas.microsoft.com/office/drawing/2014/main" xmlns="" id="{12EF780D-A55E-4C30-9F54-17A4CC00F35F}"/>
              </a:ext>
            </a:extLst>
          </p:cNvPr>
          <p:cNvSpPr>
            <a:spLocks noGrp="1"/>
          </p:cNvSpPr>
          <p:nvPr>
            <p:ph type="title"/>
          </p:nvPr>
        </p:nvSpPr>
        <p:spPr/>
        <p:txBody>
          <a:bodyPr/>
          <a:lstStyle/>
          <a:p>
            <a:r>
              <a:rPr lang="en-US" dirty="0"/>
              <a:t>Follow in our Footsteps</a:t>
            </a:r>
          </a:p>
        </p:txBody>
      </p:sp>
    </p:spTree>
    <p:extLst>
      <p:ext uri="{BB962C8B-B14F-4D97-AF65-F5344CB8AC3E}">
        <p14:creationId xmlns:p14="http://schemas.microsoft.com/office/powerpoint/2010/main" val="150601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ipe(down)">
                                      <p:cBhvr>
                                        <p:cTn id="37" dur="580">
                                          <p:stCondLst>
                                            <p:cond delay="0"/>
                                          </p:stCondLst>
                                        </p:cTn>
                                        <p:tgtEl>
                                          <p:spTgt spid="5">
                                            <p:txEl>
                                              <p:pRg st="10" end="10"/>
                                            </p:txEl>
                                          </p:spTgt>
                                        </p:tgtEl>
                                      </p:cBhvr>
                                    </p:animEffect>
                                    <p:anim calcmode="lin" valueType="num">
                                      <p:cBhvr>
                                        <p:cTn id="38"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xEl>
                                              <p:pRg st="10" end="10"/>
                                            </p:txEl>
                                          </p:spTgt>
                                        </p:tgtEl>
                                      </p:cBhvr>
                                      <p:to x="100000" y="60000"/>
                                    </p:animScale>
                                    <p:animScale>
                                      <p:cBhvr>
                                        <p:cTn id="44" dur="166" decel="50000">
                                          <p:stCondLst>
                                            <p:cond delay="676"/>
                                          </p:stCondLst>
                                        </p:cTn>
                                        <p:tgtEl>
                                          <p:spTgt spid="5">
                                            <p:txEl>
                                              <p:pRg st="10" end="10"/>
                                            </p:txEl>
                                          </p:spTgt>
                                        </p:tgtEl>
                                      </p:cBhvr>
                                      <p:to x="100000" y="100000"/>
                                    </p:animScale>
                                    <p:animScale>
                                      <p:cBhvr>
                                        <p:cTn id="45" dur="26">
                                          <p:stCondLst>
                                            <p:cond delay="1312"/>
                                          </p:stCondLst>
                                        </p:cTn>
                                        <p:tgtEl>
                                          <p:spTgt spid="5">
                                            <p:txEl>
                                              <p:pRg st="10" end="10"/>
                                            </p:txEl>
                                          </p:spTgt>
                                        </p:tgtEl>
                                      </p:cBhvr>
                                      <p:to x="100000" y="80000"/>
                                    </p:animScale>
                                    <p:animScale>
                                      <p:cBhvr>
                                        <p:cTn id="46" dur="166" decel="50000">
                                          <p:stCondLst>
                                            <p:cond delay="1338"/>
                                          </p:stCondLst>
                                        </p:cTn>
                                        <p:tgtEl>
                                          <p:spTgt spid="5">
                                            <p:txEl>
                                              <p:pRg st="10" end="10"/>
                                            </p:txEl>
                                          </p:spTgt>
                                        </p:tgtEl>
                                      </p:cBhvr>
                                      <p:to x="100000" y="100000"/>
                                    </p:animScale>
                                    <p:animScale>
                                      <p:cBhvr>
                                        <p:cTn id="47" dur="26">
                                          <p:stCondLst>
                                            <p:cond delay="1642"/>
                                          </p:stCondLst>
                                        </p:cTn>
                                        <p:tgtEl>
                                          <p:spTgt spid="5">
                                            <p:txEl>
                                              <p:pRg st="10" end="10"/>
                                            </p:txEl>
                                          </p:spTgt>
                                        </p:tgtEl>
                                      </p:cBhvr>
                                      <p:to x="100000" y="90000"/>
                                    </p:animScale>
                                    <p:animScale>
                                      <p:cBhvr>
                                        <p:cTn id="48" dur="166" decel="50000">
                                          <p:stCondLst>
                                            <p:cond delay="1668"/>
                                          </p:stCondLst>
                                        </p:cTn>
                                        <p:tgtEl>
                                          <p:spTgt spid="5">
                                            <p:txEl>
                                              <p:pRg st="10" end="10"/>
                                            </p:txEl>
                                          </p:spTgt>
                                        </p:tgtEl>
                                      </p:cBhvr>
                                      <p:to x="100000" y="100000"/>
                                    </p:animScale>
                                    <p:animScale>
                                      <p:cBhvr>
                                        <p:cTn id="49" dur="26">
                                          <p:stCondLst>
                                            <p:cond delay="1808"/>
                                          </p:stCondLst>
                                        </p:cTn>
                                        <p:tgtEl>
                                          <p:spTgt spid="5">
                                            <p:txEl>
                                              <p:pRg st="10" end="10"/>
                                            </p:txEl>
                                          </p:spTgt>
                                        </p:tgtEl>
                                      </p:cBhvr>
                                      <p:to x="100000" y="95000"/>
                                    </p:animScale>
                                    <p:animScale>
                                      <p:cBhvr>
                                        <p:cTn id="50" dur="166" decel="50000">
                                          <p:stCondLst>
                                            <p:cond delay="1834"/>
                                          </p:stCondLst>
                                        </p:cTn>
                                        <p:tgtEl>
                                          <p:spTgt spid="5">
                                            <p:txEl>
                                              <p:pRg st="10" end="1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fade">
                                      <p:cBhvr>
                                        <p:cTn id="55" dur="1000"/>
                                        <p:tgtEl>
                                          <p:spTgt spid="7">
                                            <p:txEl>
                                              <p:pRg st="0" end="0"/>
                                            </p:txEl>
                                          </p:spTgt>
                                        </p:tgtEl>
                                      </p:cBhvr>
                                    </p:animEffect>
                                    <p:anim calcmode="lin" valueType="num">
                                      <p:cBhvr>
                                        <p:cTn id="5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fade">
                                      <p:cBhvr>
                                        <p:cTn id="62" dur="1000"/>
                                        <p:tgtEl>
                                          <p:spTgt spid="7">
                                            <p:txEl>
                                              <p:pRg st="2" end="2"/>
                                            </p:txEl>
                                          </p:spTgt>
                                        </p:tgtEl>
                                      </p:cBhvr>
                                    </p:animEffect>
                                    <p:anim calcmode="lin" valueType="num">
                                      <p:cBhvr>
                                        <p:cTn id="6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Effect transition="in" filter="fade">
                                      <p:cBhvr>
                                        <p:cTn id="69" dur="1000"/>
                                        <p:tgtEl>
                                          <p:spTgt spid="7">
                                            <p:txEl>
                                              <p:pRg st="4" end="4"/>
                                            </p:txEl>
                                          </p:spTgt>
                                        </p:tgtEl>
                                      </p:cBhvr>
                                    </p:animEffect>
                                    <p:anim calcmode="lin" valueType="num">
                                      <p:cBhvr>
                                        <p:cTn id="7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 calcmode="lin" valueType="num">
                                      <p:cBhvr>
                                        <p:cTn id="76"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7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78"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79" dur="1000"/>
                                        <p:tgtEl>
                                          <p:spTgt spid="7">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7">
                                            <p:txEl>
                                              <p:pRg st="7" end="7"/>
                                            </p:txEl>
                                          </p:spTgt>
                                        </p:tgtEl>
                                        <p:attrNameLst>
                                          <p:attrName>style.visibility</p:attrName>
                                        </p:attrNameLst>
                                      </p:cBhvr>
                                      <p:to>
                                        <p:strVal val="visible"/>
                                      </p:to>
                                    </p:set>
                                    <p:anim calcmode="lin" valueType="num">
                                      <p:cBhvr>
                                        <p:cTn id="84"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85"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8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8306658"/>
              </p:ext>
            </p:extLst>
          </p:nvPr>
        </p:nvGraphicFramePr>
        <p:xfrm>
          <a:off x="1053483" y="1136342"/>
          <a:ext cx="10085033" cy="572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200149" y="0"/>
            <a:ext cx="9791700" cy="1325563"/>
          </a:xfrm>
        </p:spPr>
        <p:txBody>
          <a:bodyPr/>
          <a:lstStyle/>
          <a:p>
            <a:pPr algn="ctr"/>
            <a:r>
              <a:rPr lang="en-US" dirty="0"/>
              <a:t>Components of the BAS</a:t>
            </a:r>
          </a:p>
        </p:txBody>
      </p:sp>
    </p:spTree>
    <p:extLst>
      <p:ext uri="{BB962C8B-B14F-4D97-AF65-F5344CB8AC3E}">
        <p14:creationId xmlns:p14="http://schemas.microsoft.com/office/powerpoint/2010/main" val="1181543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2"/>
          </p:nvPr>
        </p:nvSpPr>
        <p:spPr>
          <a:xfrm>
            <a:off x="5424258" y="1867483"/>
            <a:ext cx="6116714" cy="3261280"/>
          </a:xfrm>
        </p:spPr>
        <p:txBody>
          <a:bodyPr>
            <a:noAutofit/>
          </a:bodyPr>
          <a:lstStyle/>
          <a:p>
            <a:endParaRPr lang="en-US" sz="2000" dirty="0"/>
          </a:p>
          <a:p>
            <a:r>
              <a:rPr lang="en-US" sz="2000" dirty="0"/>
              <a:t>Inputs and Outputs Report to the Controller </a:t>
            </a:r>
          </a:p>
          <a:p>
            <a:endParaRPr lang="en-US" sz="2000" dirty="0"/>
          </a:p>
          <a:p>
            <a:r>
              <a:rPr lang="en-US" sz="2000" dirty="0"/>
              <a:t>Resolves the questions asked during programming:</a:t>
            </a:r>
          </a:p>
          <a:p>
            <a:pPr lvl="1"/>
            <a:r>
              <a:rPr lang="en-US" sz="1800" dirty="0"/>
              <a:t>“When this happens; Make that happen” </a:t>
            </a:r>
            <a:endParaRPr lang="en-US" sz="2000" dirty="0"/>
          </a:p>
          <a:p>
            <a:endParaRPr lang="en-US" sz="2000" dirty="0"/>
          </a:p>
          <a:p>
            <a:r>
              <a:rPr lang="en-US" sz="2000" dirty="0"/>
              <a:t>Be mindful of any changes to the spaces being served that may alter the original sequence of operations</a:t>
            </a:r>
          </a:p>
          <a:p>
            <a:endParaRPr lang="en-US" sz="24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3960" y="1873188"/>
            <a:ext cx="4595062" cy="3261279"/>
          </a:xfrm>
        </p:spPr>
      </p:pic>
      <p:sp>
        <p:nvSpPr>
          <p:cNvPr id="4" name="Title 3"/>
          <p:cNvSpPr>
            <a:spLocks noGrp="1"/>
          </p:cNvSpPr>
          <p:nvPr>
            <p:ph type="title"/>
          </p:nvPr>
        </p:nvSpPr>
        <p:spPr/>
        <p:txBody>
          <a:bodyPr>
            <a:noAutofit/>
          </a:bodyPr>
          <a:lstStyle/>
          <a:p>
            <a:r>
              <a:rPr lang="en-US" sz="3600" dirty="0"/>
              <a:t>Controllers: Where HVAC Comes Alive!</a:t>
            </a:r>
          </a:p>
        </p:txBody>
      </p:sp>
    </p:spTree>
    <p:extLst>
      <p:ext uri="{BB962C8B-B14F-4D97-AF65-F5344CB8AC3E}">
        <p14:creationId xmlns:p14="http://schemas.microsoft.com/office/powerpoint/2010/main" val="4195765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2"/>
          </p:nvPr>
        </p:nvSpPr>
        <p:spPr>
          <a:xfrm>
            <a:off x="3994865" y="1263444"/>
            <a:ext cx="7996797" cy="1740022"/>
          </a:xfrm>
        </p:spPr>
        <p:txBody>
          <a:bodyPr>
            <a:normAutofit fontScale="92500" lnSpcReduction="10000"/>
          </a:bodyPr>
          <a:lstStyle/>
          <a:p>
            <a:endParaRPr lang="en-US" sz="2400" dirty="0"/>
          </a:p>
          <a:p>
            <a:endParaRPr lang="en-US" sz="2400" dirty="0"/>
          </a:p>
          <a:p>
            <a:r>
              <a:rPr lang="en-US" sz="2400" dirty="0"/>
              <a:t>Sensors report information such as flow, pressures, temperatures, and humidity to the Controller, so the Controller can formulate the appropriate response and satisfy the controlled medium.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4817" y="3331842"/>
            <a:ext cx="4063829" cy="2185999"/>
          </a:xfrm>
        </p:spPr>
      </p:pic>
      <p:sp>
        <p:nvSpPr>
          <p:cNvPr id="4" name="Title 3"/>
          <p:cNvSpPr>
            <a:spLocks noGrp="1"/>
          </p:cNvSpPr>
          <p:nvPr>
            <p:ph type="title"/>
          </p:nvPr>
        </p:nvSpPr>
        <p:spPr>
          <a:xfrm>
            <a:off x="1704513" y="365127"/>
            <a:ext cx="9649288" cy="1325563"/>
          </a:xfrm>
        </p:spPr>
        <p:txBody>
          <a:bodyPr>
            <a:normAutofit/>
          </a:bodyPr>
          <a:lstStyle/>
          <a:p>
            <a:r>
              <a:rPr lang="en-US" sz="3600" dirty="0"/>
              <a:t>Sensors: Investigators for the BAS system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371" y="1690690"/>
            <a:ext cx="2402494" cy="1325563"/>
          </a:xfrm>
          <a:prstGeom prst="rect">
            <a:avLst/>
          </a:prstGeom>
        </p:spPr>
      </p:pic>
      <p:sp>
        <p:nvSpPr>
          <p:cNvPr id="2" name="Rectangle 1">
            <a:extLst>
              <a:ext uri="{FF2B5EF4-FFF2-40B4-BE49-F238E27FC236}">
                <a16:creationId xmlns:a16="http://schemas.microsoft.com/office/drawing/2014/main" xmlns="" id="{378BF9BD-B1C9-4EA8-A52E-217E153DEFBA}"/>
              </a:ext>
            </a:extLst>
          </p:cNvPr>
          <p:cNvSpPr/>
          <p:nvPr/>
        </p:nvSpPr>
        <p:spPr>
          <a:xfrm>
            <a:off x="5631403" y="3270679"/>
            <a:ext cx="6096000" cy="2308324"/>
          </a:xfrm>
          <a:prstGeom prst="rect">
            <a:avLst/>
          </a:prstGeom>
        </p:spPr>
        <p:txBody>
          <a:bodyPr>
            <a:spAutoFit/>
          </a:bodyPr>
          <a:lstStyle/>
          <a:p>
            <a:r>
              <a:rPr lang="en-US" sz="2400" dirty="0"/>
              <a:t>More sensors gives your BAS: </a:t>
            </a:r>
          </a:p>
          <a:p>
            <a:pPr marL="285750" indent="-285750">
              <a:buFont typeface="Arial" panose="020B0604020202020204" pitchFamily="34" charset="0"/>
              <a:buChar char="•"/>
            </a:pPr>
            <a:r>
              <a:rPr lang="en-US" sz="2400" dirty="0"/>
              <a:t>More flexibility </a:t>
            </a:r>
          </a:p>
          <a:p>
            <a:pPr marL="285750" indent="-285750">
              <a:buFont typeface="Arial" panose="020B0604020202020204" pitchFamily="34" charset="0"/>
              <a:buChar char="•"/>
            </a:pPr>
            <a:r>
              <a:rPr lang="en-US" sz="2400" dirty="0"/>
              <a:t>More complexity </a:t>
            </a:r>
          </a:p>
          <a:p>
            <a:pPr marL="285750" indent="-285750">
              <a:buFont typeface="Arial" panose="020B0604020202020204" pitchFamily="34" charset="0"/>
              <a:buChar char="•"/>
            </a:pPr>
            <a:r>
              <a:rPr lang="en-US" sz="2400" dirty="0"/>
              <a:t>More programming options</a:t>
            </a:r>
          </a:p>
          <a:p>
            <a:pPr marL="285750" indent="-285750">
              <a:buFont typeface="Arial" panose="020B0604020202020204" pitchFamily="34" charset="0"/>
              <a:buChar char="•"/>
            </a:pPr>
            <a:r>
              <a:rPr lang="en-US" sz="2400" dirty="0"/>
              <a:t>More trending and alarm options</a:t>
            </a:r>
          </a:p>
          <a:p>
            <a:pPr marL="285750" indent="-285750">
              <a:buFont typeface="Arial" panose="020B0604020202020204" pitchFamily="34" charset="0"/>
              <a:buChar char="•"/>
            </a:pPr>
            <a:r>
              <a:rPr lang="en-US" sz="2400" dirty="0"/>
              <a:t>More cost </a:t>
            </a:r>
          </a:p>
        </p:txBody>
      </p:sp>
      <p:sp>
        <p:nvSpPr>
          <p:cNvPr id="8" name="Rectangle 7">
            <a:extLst>
              <a:ext uri="{FF2B5EF4-FFF2-40B4-BE49-F238E27FC236}">
                <a16:creationId xmlns:a16="http://schemas.microsoft.com/office/drawing/2014/main" xmlns="" id="{D86977F3-CD50-4E73-B21C-6D96C6A315BD}"/>
              </a:ext>
            </a:extLst>
          </p:cNvPr>
          <p:cNvSpPr/>
          <p:nvPr/>
        </p:nvSpPr>
        <p:spPr>
          <a:xfrm>
            <a:off x="1592371" y="5943851"/>
            <a:ext cx="10289219" cy="400110"/>
          </a:xfrm>
          <a:prstGeom prst="rect">
            <a:avLst/>
          </a:prstGeom>
        </p:spPr>
        <p:txBody>
          <a:bodyPr wrap="square">
            <a:spAutoFit/>
          </a:bodyPr>
          <a:lstStyle/>
          <a:p>
            <a:r>
              <a:rPr lang="en-US" sz="2000" b="1" dirty="0">
                <a:solidFill>
                  <a:schemeClr val="accent1"/>
                </a:solidFill>
              </a:rPr>
              <a:t>Ask your controls provider to help you strike the right balance between wants, needs, and cost </a:t>
            </a:r>
          </a:p>
        </p:txBody>
      </p:sp>
    </p:spTree>
    <p:extLst>
      <p:ext uri="{BB962C8B-B14F-4D97-AF65-F5344CB8AC3E}">
        <p14:creationId xmlns:p14="http://schemas.microsoft.com/office/powerpoint/2010/main" val="611115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p:cTn id="4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p:cTn id="5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2"/>
          </p:nvPr>
        </p:nvSpPr>
        <p:spPr>
          <a:xfrm>
            <a:off x="1994517" y="4376693"/>
            <a:ext cx="8202965" cy="2104007"/>
          </a:xfrm>
        </p:spPr>
        <p:txBody>
          <a:bodyPr>
            <a:normAutofit/>
          </a:bodyPr>
          <a:lstStyle/>
          <a:p>
            <a:pPr marL="0" indent="0">
              <a:buNone/>
            </a:pPr>
            <a:r>
              <a:rPr lang="en-US" sz="2400" dirty="0"/>
              <a:t>Trending and Alarm Reports help the system operator: </a:t>
            </a:r>
          </a:p>
          <a:p>
            <a:pPr lvl="1"/>
            <a:r>
              <a:rPr lang="en-US" sz="2000" dirty="0"/>
              <a:t>Capture live and historical data of system operation and performance </a:t>
            </a:r>
          </a:p>
          <a:p>
            <a:pPr lvl="1"/>
            <a:r>
              <a:rPr lang="en-US" sz="2000" dirty="0"/>
              <a:t>Help troubleshoot problematic areas </a:t>
            </a:r>
          </a:p>
          <a:p>
            <a:pPr lvl="1"/>
            <a:r>
              <a:rPr lang="en-US" sz="2000" dirty="0"/>
              <a:t>Help maintain records of system performance and actions taken</a:t>
            </a:r>
          </a:p>
          <a:p>
            <a:endParaRPr lang="en-US" sz="20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83862" y="963227"/>
            <a:ext cx="6624276" cy="3013322"/>
          </a:xfrm>
        </p:spPr>
      </p:pic>
      <p:sp>
        <p:nvSpPr>
          <p:cNvPr id="4" name="Title 3"/>
          <p:cNvSpPr>
            <a:spLocks noGrp="1"/>
          </p:cNvSpPr>
          <p:nvPr>
            <p:ph type="title"/>
          </p:nvPr>
        </p:nvSpPr>
        <p:spPr>
          <a:xfrm>
            <a:off x="1880533" y="116553"/>
            <a:ext cx="8430934" cy="664683"/>
          </a:xfrm>
        </p:spPr>
        <p:txBody>
          <a:bodyPr>
            <a:normAutofit fontScale="90000"/>
          </a:bodyPr>
          <a:lstStyle/>
          <a:p>
            <a:pPr algn="ctr"/>
            <a:r>
              <a:rPr lang="en-US" dirty="0"/>
              <a:t>Trends and Alarms</a:t>
            </a:r>
          </a:p>
        </p:txBody>
      </p:sp>
    </p:spTree>
    <p:extLst>
      <p:ext uri="{BB962C8B-B14F-4D97-AF65-F5344CB8AC3E}">
        <p14:creationId xmlns:p14="http://schemas.microsoft.com/office/powerpoint/2010/main" val="2216700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2"/>
          </p:nvPr>
        </p:nvSpPr>
        <p:spPr>
          <a:xfrm>
            <a:off x="6605324" y="2032986"/>
            <a:ext cx="5130956" cy="4351338"/>
          </a:xfrm>
        </p:spPr>
        <p:txBody>
          <a:bodyPr>
            <a:normAutofit/>
          </a:bodyPr>
          <a:lstStyle/>
          <a:p>
            <a:r>
              <a:rPr lang="en-US" sz="2400" dirty="0"/>
              <a:t>Provides visual access to the system for status, trends, AFDD etc.</a:t>
            </a:r>
          </a:p>
          <a:p>
            <a:pPr marL="0" indent="0">
              <a:buNone/>
            </a:pPr>
            <a:endParaRPr lang="en-US" sz="800" dirty="0"/>
          </a:p>
          <a:p>
            <a:r>
              <a:rPr lang="en-US" sz="2400" dirty="0"/>
              <a:t>Provides a learning opportunity for end-users to better understand the software and mechanical equipment.</a:t>
            </a:r>
          </a:p>
          <a:p>
            <a:pPr marL="0" indent="0">
              <a:buNone/>
            </a:pPr>
            <a:endParaRPr lang="en-US" sz="800" dirty="0"/>
          </a:p>
          <a:p>
            <a:r>
              <a:rPr lang="en-US" sz="2400" dirty="0"/>
              <a:t>Not all devices interface with BAS</a:t>
            </a:r>
            <a:endParaRPr lang="en-US" sz="2000" dirty="0"/>
          </a:p>
          <a:p>
            <a:pPr marL="0" indent="0">
              <a:buNone/>
            </a:pPr>
            <a:endParaRPr lang="en-US" sz="800" dirty="0"/>
          </a:p>
          <a:p>
            <a:pPr marL="0" indent="0" algn="ctr">
              <a:buNone/>
            </a:pPr>
            <a:r>
              <a:rPr lang="en-US" sz="2400" b="1" dirty="0">
                <a:solidFill>
                  <a:schemeClr val="accent1"/>
                </a:solidFill>
              </a:rPr>
              <a:t>Everyone Loves “Good” Graphics!</a:t>
            </a:r>
          </a:p>
          <a:p>
            <a:pPr marL="0" indent="0" algn="ctr">
              <a:buNone/>
            </a:pPr>
            <a:r>
              <a:rPr lang="en-US" sz="2000" dirty="0">
                <a:solidFill>
                  <a:srgbClr val="0070C0"/>
                </a:solidFill>
              </a:rPr>
              <a:t>(Keep Them Simple and Meaningful)</a:t>
            </a:r>
          </a:p>
          <a:p>
            <a:endParaRPr lang="en-US" dirty="0"/>
          </a:p>
          <a:p>
            <a:endParaRPr lang="en-US" dirty="0"/>
          </a:p>
          <a:p>
            <a:endParaRPr lang="en-US" dirty="0"/>
          </a:p>
        </p:txBody>
      </p:sp>
      <p:pic>
        <p:nvPicPr>
          <p:cNvPr id="5" name="Picture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834422" y="2032986"/>
            <a:ext cx="5664031" cy="3581410"/>
          </a:xfrm>
        </p:spPr>
      </p:pic>
      <p:sp>
        <p:nvSpPr>
          <p:cNvPr id="4" name="Title 3"/>
          <p:cNvSpPr>
            <a:spLocks noGrp="1"/>
          </p:cNvSpPr>
          <p:nvPr>
            <p:ph type="title"/>
          </p:nvPr>
        </p:nvSpPr>
        <p:spPr/>
        <p:txBody>
          <a:bodyPr>
            <a:noAutofit/>
          </a:bodyPr>
          <a:lstStyle/>
          <a:p>
            <a:r>
              <a:rPr lang="en-US" sz="3600" dirty="0"/>
              <a:t>Graphical User Interface (GUI)</a:t>
            </a:r>
          </a:p>
        </p:txBody>
      </p:sp>
    </p:spTree>
    <p:extLst>
      <p:ext uri="{BB962C8B-B14F-4D97-AF65-F5344CB8AC3E}">
        <p14:creationId xmlns:p14="http://schemas.microsoft.com/office/powerpoint/2010/main" val="3060059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2CEEBEE-C555-44DD-858D-4B9F410CC62E}"/>
              </a:ext>
            </a:extLst>
          </p:cNvPr>
          <p:cNvSpPr>
            <a:spLocks noGrp="1"/>
          </p:cNvSpPr>
          <p:nvPr>
            <p:ph type="title"/>
          </p:nvPr>
        </p:nvSpPr>
        <p:spPr>
          <a:xfrm>
            <a:off x="2405269" y="365127"/>
            <a:ext cx="8948531" cy="1325563"/>
          </a:xfrm>
        </p:spPr>
        <p:txBody>
          <a:bodyPr>
            <a:normAutofit/>
          </a:bodyPr>
          <a:lstStyle/>
          <a:p>
            <a:r>
              <a:rPr lang="en-US" sz="3200" dirty="0"/>
              <a:t>Stepping Up Your Game and</a:t>
            </a:r>
            <a:r>
              <a:rPr lang="en-US" sz="3600" dirty="0"/>
              <a:t>                              	</a:t>
            </a:r>
            <a:r>
              <a:rPr lang="en-US" dirty="0"/>
              <a:t>Optimizing Your System!</a:t>
            </a:r>
          </a:p>
        </p:txBody>
      </p:sp>
      <p:pic>
        <p:nvPicPr>
          <p:cNvPr id="9" name="Content Placeholder 8">
            <a:extLst>
              <a:ext uri="{FF2B5EF4-FFF2-40B4-BE49-F238E27FC236}">
                <a16:creationId xmlns:a16="http://schemas.microsoft.com/office/drawing/2014/main" xmlns="" id="{3E51B4EB-CA18-4FCA-BA55-570B30DE92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3088" y="1694623"/>
            <a:ext cx="8690500" cy="4151151"/>
          </a:xfrm>
          <a:prstGeom prst="rect">
            <a:avLst/>
          </a:prstGeom>
        </p:spPr>
      </p:pic>
    </p:spTree>
    <p:extLst>
      <p:ext uri="{BB962C8B-B14F-4D97-AF65-F5344CB8AC3E}">
        <p14:creationId xmlns:p14="http://schemas.microsoft.com/office/powerpoint/2010/main" val="401741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800" dirty="0"/>
          </a:p>
          <a:p>
            <a:r>
              <a:rPr lang="en-US" dirty="0"/>
              <a:t>Maintaining a schedule that works for “everyone”</a:t>
            </a:r>
          </a:p>
          <a:p>
            <a:pPr marL="0" indent="0">
              <a:buNone/>
            </a:pPr>
            <a:endParaRPr lang="en-US" sz="800" dirty="0"/>
          </a:p>
          <a:p>
            <a:r>
              <a:rPr lang="en-US" dirty="0"/>
              <a:t>Satisfying the “comfort zone” of various people</a:t>
            </a:r>
          </a:p>
          <a:p>
            <a:endParaRPr lang="en-US" sz="800" dirty="0"/>
          </a:p>
          <a:p>
            <a:r>
              <a:rPr lang="en-US" dirty="0"/>
              <a:t>Energy reduction goals</a:t>
            </a:r>
          </a:p>
          <a:p>
            <a:endParaRPr lang="en-US" sz="800" dirty="0"/>
          </a:p>
          <a:p>
            <a:r>
              <a:rPr lang="en-US" dirty="0"/>
              <a:t>Outdated systems “Can’t do what I’d like it to do”</a:t>
            </a:r>
          </a:p>
          <a:p>
            <a:endParaRPr lang="en-US" sz="800" dirty="0"/>
          </a:p>
          <a:p>
            <a:r>
              <a:rPr lang="en-US" dirty="0"/>
              <a:t>Is the juice worth the squeeze</a:t>
            </a:r>
          </a:p>
          <a:p>
            <a:pPr lvl="1"/>
            <a:r>
              <a:rPr lang="en-US" dirty="0"/>
              <a:t>When is it time to upgrade my systems?</a:t>
            </a:r>
          </a:p>
          <a:p>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sz="3200" dirty="0"/>
              <a:t>Stepping Up Your Game</a:t>
            </a:r>
            <a:r>
              <a:rPr lang="en-US" dirty="0"/>
              <a:t/>
            </a:r>
            <a:br>
              <a:rPr lang="en-US" dirty="0"/>
            </a:br>
            <a:r>
              <a:rPr lang="en-US" dirty="0"/>
              <a:t>	</a:t>
            </a:r>
            <a:r>
              <a:rPr lang="en-US" sz="4000" dirty="0"/>
              <a:t>Most Common Challenges</a:t>
            </a:r>
          </a:p>
        </p:txBody>
      </p:sp>
    </p:spTree>
    <p:extLst>
      <p:ext uri="{BB962C8B-B14F-4D97-AF65-F5344CB8AC3E}">
        <p14:creationId xmlns:p14="http://schemas.microsoft.com/office/powerpoint/2010/main" val="59783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p:cTn id="39"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9" end="9"/>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p:cTn id="45"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1569699" y="1825625"/>
            <a:ext cx="5248543" cy="4351338"/>
          </a:xfrm>
        </p:spPr>
        <p:txBody>
          <a:bodyPr>
            <a:normAutofit fontScale="77500" lnSpcReduction="20000"/>
          </a:bodyPr>
          <a:lstStyle/>
          <a:p>
            <a:r>
              <a:rPr lang="en-US" dirty="0">
                <a:latin typeface="+mj-lt"/>
              </a:rPr>
              <a:t>Footprints and Blueprints</a:t>
            </a:r>
          </a:p>
          <a:p>
            <a:pPr lvl="1"/>
            <a:r>
              <a:rPr lang="en-US" sz="1800" dirty="0">
                <a:latin typeface="+mj-lt"/>
              </a:rPr>
              <a:t>Types of HVAC Systems</a:t>
            </a:r>
          </a:p>
          <a:p>
            <a:pPr marL="0" lvl="0" indent="0">
              <a:buNone/>
            </a:pPr>
            <a:endParaRPr lang="en-US" sz="1800" dirty="0">
              <a:latin typeface="+mj-lt"/>
            </a:endParaRPr>
          </a:p>
          <a:p>
            <a:pPr lvl="0"/>
            <a:r>
              <a:rPr lang="en-US" dirty="0">
                <a:latin typeface="+mj-lt"/>
              </a:rPr>
              <a:t>Stepping Stones </a:t>
            </a:r>
          </a:p>
          <a:p>
            <a:pPr lvl="1"/>
            <a:r>
              <a:rPr lang="en-US" sz="1800" dirty="0">
                <a:latin typeface="+mj-lt"/>
              </a:rPr>
              <a:t>The Evolution of Temperature Controls</a:t>
            </a:r>
          </a:p>
          <a:p>
            <a:pPr lvl="0"/>
            <a:endParaRPr lang="en-US" sz="1800" dirty="0">
              <a:latin typeface="+mj-lt"/>
            </a:endParaRPr>
          </a:p>
          <a:p>
            <a:pPr lvl="0"/>
            <a:r>
              <a:rPr lang="en-US" dirty="0">
                <a:latin typeface="+mj-lt"/>
              </a:rPr>
              <a:t>Following our Footsteps</a:t>
            </a:r>
          </a:p>
          <a:p>
            <a:pPr lvl="1"/>
            <a:r>
              <a:rPr lang="en-US" sz="1800" dirty="0">
                <a:latin typeface="+mj-lt"/>
              </a:rPr>
              <a:t>BAS Systems </a:t>
            </a:r>
          </a:p>
          <a:p>
            <a:pPr lvl="0"/>
            <a:endParaRPr lang="en-US" sz="1800" dirty="0">
              <a:latin typeface="+mj-lt"/>
            </a:endParaRPr>
          </a:p>
          <a:p>
            <a:pPr lvl="0"/>
            <a:r>
              <a:rPr lang="en-US" dirty="0">
                <a:latin typeface="+mj-lt"/>
              </a:rPr>
              <a:t>Stepping Up Your Game </a:t>
            </a:r>
          </a:p>
          <a:p>
            <a:pPr lvl="1"/>
            <a:r>
              <a:rPr lang="en-US" sz="1800" dirty="0">
                <a:latin typeface="+mj-lt"/>
              </a:rPr>
              <a:t>Optimizing Your HVAC System</a:t>
            </a:r>
          </a:p>
          <a:p>
            <a:pPr lvl="0"/>
            <a:endParaRPr lang="en-US" sz="1800" dirty="0">
              <a:latin typeface="+mj-lt"/>
            </a:endParaRPr>
          </a:p>
          <a:p>
            <a:pPr lvl="0"/>
            <a:r>
              <a:rPr lang="en-US" dirty="0">
                <a:latin typeface="+mj-lt"/>
              </a:rPr>
              <a:t>Q &amp; A </a:t>
            </a:r>
          </a:p>
          <a:p>
            <a:pPr lvl="1"/>
            <a:r>
              <a:rPr lang="en-US" dirty="0">
                <a:latin typeface="+mj-lt"/>
              </a:rPr>
              <a:t>We have the Questions! </a:t>
            </a:r>
          </a:p>
          <a:p>
            <a:pPr lvl="1"/>
            <a:endParaRPr lang="en-US" sz="1000" dirty="0">
              <a:latin typeface="+mj-lt"/>
            </a:endParaRPr>
          </a:p>
          <a:p>
            <a:pPr lvl="1"/>
            <a:r>
              <a:rPr lang="en-US" dirty="0">
                <a:latin typeface="+mj-lt"/>
              </a:rPr>
              <a:t>Do </a:t>
            </a:r>
            <a:r>
              <a:rPr lang="en-US" b="1" u="sng" dirty="0">
                <a:latin typeface="+mj-lt"/>
              </a:rPr>
              <a:t>YOU</a:t>
            </a:r>
            <a:r>
              <a:rPr lang="en-US" dirty="0">
                <a:latin typeface="+mj-lt"/>
              </a:rPr>
              <a:t> have the answers?!</a:t>
            </a:r>
          </a:p>
          <a:p>
            <a:pPr lvl="3"/>
            <a:endParaRPr lang="en-US" sz="2400" dirty="0"/>
          </a:p>
          <a:p>
            <a:pPr marL="1371600" lvl="3" indent="0">
              <a:buNone/>
            </a:pPr>
            <a:endParaRPr lang="en-US" sz="2400" dirty="0"/>
          </a:p>
        </p:txBody>
      </p:sp>
      <p:sp>
        <p:nvSpPr>
          <p:cNvPr id="13" name="Title 12"/>
          <p:cNvSpPr>
            <a:spLocks noGrp="1"/>
          </p:cNvSpPr>
          <p:nvPr>
            <p:ph type="title"/>
          </p:nvPr>
        </p:nvSpPr>
        <p:spPr>
          <a:xfrm>
            <a:off x="1569700" y="365127"/>
            <a:ext cx="5960164" cy="1325563"/>
          </a:xfrm>
        </p:spPr>
        <p:txBody>
          <a:bodyPr>
            <a:normAutofit/>
          </a:bodyPr>
          <a:lstStyle/>
          <a:p>
            <a:pPr algn="ctr"/>
            <a:r>
              <a:rPr lang="en-US" sz="4900" dirty="0"/>
              <a:t>Today’s Track…</a:t>
            </a:r>
            <a:endParaRPr lang="en-US" sz="4000" b="1" dirty="0"/>
          </a:p>
        </p:txBody>
      </p:sp>
      <p:pic>
        <p:nvPicPr>
          <p:cNvPr id="6" name="Content Placeholder 5">
            <a:extLst>
              <a:ext uri="{FF2B5EF4-FFF2-40B4-BE49-F238E27FC236}">
                <a16:creationId xmlns:a16="http://schemas.microsoft.com/office/drawing/2014/main" xmlns="" id="{B62B541C-7D47-414D-9E2B-B17AA9E3281A}"/>
              </a:ext>
            </a:extLst>
          </p:cNvPr>
          <p:cNvPicPr>
            <a:picLocks noGrp="1" noChangeAspect="1"/>
          </p:cNvPicPr>
          <p:nvPr>
            <p:ph sz="half" idx="2"/>
          </p:nvPr>
        </p:nvPicPr>
        <p:blipFill>
          <a:blip r:embed="rId2"/>
          <a:stretch>
            <a:fillRect/>
          </a:stretch>
        </p:blipFill>
        <p:spPr>
          <a:xfrm>
            <a:off x="6096001" y="1898374"/>
            <a:ext cx="5960164" cy="4174435"/>
          </a:xfrm>
          <a:prstGeom prst="rect">
            <a:avLst/>
          </a:prstGeom>
        </p:spPr>
      </p:pic>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animEffect transition="in" filter="fade">
                                      <p:cBhvr>
                                        <p:cTn id="18" dur="500"/>
                                        <p:tgtEl>
                                          <p:spTgt spid="1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fade">
                                      <p:cBhvr>
                                        <p:cTn id="23" dur="500"/>
                                        <p:tgtEl>
                                          <p:spTgt spid="14">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7" end="7"/>
                                            </p:txEl>
                                          </p:spTgt>
                                        </p:tgtEl>
                                        <p:attrNameLst>
                                          <p:attrName>style.visibility</p:attrName>
                                        </p:attrNameLst>
                                      </p:cBhvr>
                                      <p:to>
                                        <p:strVal val="visible"/>
                                      </p:to>
                                    </p:set>
                                    <p:animEffect transition="in" filter="fade">
                                      <p:cBhvr>
                                        <p:cTn id="26" dur="500"/>
                                        <p:tgtEl>
                                          <p:spTgt spid="1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animEffect transition="in" filter="fade">
                                      <p:cBhvr>
                                        <p:cTn id="31" dur="500"/>
                                        <p:tgtEl>
                                          <p:spTgt spid="14">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xEl>
                                              <p:pRg st="10" end="10"/>
                                            </p:txEl>
                                          </p:spTgt>
                                        </p:tgtEl>
                                        <p:attrNameLst>
                                          <p:attrName>style.visibility</p:attrName>
                                        </p:attrNameLst>
                                      </p:cBhvr>
                                      <p:to>
                                        <p:strVal val="visible"/>
                                      </p:to>
                                    </p:set>
                                    <p:animEffect transition="in" filter="fade">
                                      <p:cBhvr>
                                        <p:cTn id="34" dur="500"/>
                                        <p:tgtEl>
                                          <p:spTgt spid="14">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
                                            <p:txEl>
                                              <p:pRg st="12" end="12"/>
                                            </p:txEl>
                                          </p:spTgt>
                                        </p:tgtEl>
                                        <p:attrNameLst>
                                          <p:attrName>style.visibility</p:attrName>
                                        </p:attrNameLst>
                                      </p:cBhvr>
                                      <p:to>
                                        <p:strVal val="visible"/>
                                      </p:to>
                                    </p:set>
                                    <p:anim calcmode="lin" valueType="num">
                                      <p:cBhvr>
                                        <p:cTn id="39" dur="1000" fill="hold"/>
                                        <p:tgtEl>
                                          <p:spTgt spid="14">
                                            <p:txEl>
                                              <p:pRg st="12" end="12"/>
                                            </p:txEl>
                                          </p:spTgt>
                                        </p:tgtEl>
                                        <p:attrNameLst>
                                          <p:attrName>ppt_w</p:attrName>
                                        </p:attrNameLst>
                                      </p:cBhvr>
                                      <p:tavLst>
                                        <p:tav tm="0">
                                          <p:val>
                                            <p:fltVal val="0"/>
                                          </p:val>
                                        </p:tav>
                                        <p:tav tm="100000">
                                          <p:val>
                                            <p:strVal val="#ppt_w"/>
                                          </p:val>
                                        </p:tav>
                                      </p:tavLst>
                                    </p:anim>
                                    <p:anim calcmode="lin" valueType="num">
                                      <p:cBhvr>
                                        <p:cTn id="40" dur="1000" fill="hold"/>
                                        <p:tgtEl>
                                          <p:spTgt spid="14">
                                            <p:txEl>
                                              <p:pRg st="12" end="12"/>
                                            </p:txEl>
                                          </p:spTgt>
                                        </p:tgtEl>
                                        <p:attrNameLst>
                                          <p:attrName>ppt_h</p:attrName>
                                        </p:attrNameLst>
                                      </p:cBhvr>
                                      <p:tavLst>
                                        <p:tav tm="0">
                                          <p:val>
                                            <p:fltVal val="0"/>
                                          </p:val>
                                        </p:tav>
                                        <p:tav tm="100000">
                                          <p:val>
                                            <p:strVal val="#ppt_h"/>
                                          </p:val>
                                        </p:tav>
                                      </p:tavLst>
                                    </p:anim>
                                    <p:anim calcmode="lin" valueType="num">
                                      <p:cBhvr>
                                        <p:cTn id="41" dur="1000" fill="hold"/>
                                        <p:tgtEl>
                                          <p:spTgt spid="14">
                                            <p:txEl>
                                              <p:pRg st="12" end="12"/>
                                            </p:txEl>
                                          </p:spTgt>
                                        </p:tgtEl>
                                        <p:attrNameLst>
                                          <p:attrName>style.rotation</p:attrName>
                                        </p:attrNameLst>
                                      </p:cBhvr>
                                      <p:tavLst>
                                        <p:tav tm="0">
                                          <p:val>
                                            <p:fltVal val="90"/>
                                          </p:val>
                                        </p:tav>
                                        <p:tav tm="100000">
                                          <p:val>
                                            <p:fltVal val="0"/>
                                          </p:val>
                                        </p:tav>
                                      </p:tavLst>
                                    </p:anim>
                                    <p:animEffect transition="in" filter="fade">
                                      <p:cBhvr>
                                        <p:cTn id="42" dur="1000"/>
                                        <p:tgtEl>
                                          <p:spTgt spid="14">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xEl>
                                              <p:pRg st="13" end="13"/>
                                            </p:txEl>
                                          </p:spTgt>
                                        </p:tgtEl>
                                        <p:attrNameLst>
                                          <p:attrName>style.visibility</p:attrName>
                                        </p:attrNameLst>
                                      </p:cBhvr>
                                      <p:to>
                                        <p:strVal val="visible"/>
                                      </p:to>
                                    </p:set>
                                    <p:anim calcmode="lin" valueType="num">
                                      <p:cBhvr>
                                        <p:cTn id="47" dur="1000" fill="hold"/>
                                        <p:tgtEl>
                                          <p:spTgt spid="14">
                                            <p:txEl>
                                              <p:pRg st="13" end="13"/>
                                            </p:txEl>
                                          </p:spTgt>
                                        </p:tgtEl>
                                        <p:attrNameLst>
                                          <p:attrName>ppt_w</p:attrName>
                                        </p:attrNameLst>
                                      </p:cBhvr>
                                      <p:tavLst>
                                        <p:tav tm="0">
                                          <p:val>
                                            <p:fltVal val="0"/>
                                          </p:val>
                                        </p:tav>
                                        <p:tav tm="100000">
                                          <p:val>
                                            <p:strVal val="#ppt_w"/>
                                          </p:val>
                                        </p:tav>
                                      </p:tavLst>
                                    </p:anim>
                                    <p:anim calcmode="lin" valueType="num">
                                      <p:cBhvr>
                                        <p:cTn id="48" dur="1000" fill="hold"/>
                                        <p:tgtEl>
                                          <p:spTgt spid="14">
                                            <p:txEl>
                                              <p:pRg st="13" end="13"/>
                                            </p:txEl>
                                          </p:spTgt>
                                        </p:tgtEl>
                                        <p:attrNameLst>
                                          <p:attrName>ppt_h</p:attrName>
                                        </p:attrNameLst>
                                      </p:cBhvr>
                                      <p:tavLst>
                                        <p:tav tm="0">
                                          <p:val>
                                            <p:fltVal val="0"/>
                                          </p:val>
                                        </p:tav>
                                        <p:tav tm="100000">
                                          <p:val>
                                            <p:strVal val="#ppt_h"/>
                                          </p:val>
                                        </p:tav>
                                      </p:tavLst>
                                    </p:anim>
                                    <p:anim calcmode="lin" valueType="num">
                                      <p:cBhvr>
                                        <p:cTn id="49" dur="1000" fill="hold"/>
                                        <p:tgtEl>
                                          <p:spTgt spid="14">
                                            <p:txEl>
                                              <p:pRg st="13" end="13"/>
                                            </p:txEl>
                                          </p:spTgt>
                                        </p:tgtEl>
                                        <p:attrNameLst>
                                          <p:attrName>style.rotation</p:attrName>
                                        </p:attrNameLst>
                                      </p:cBhvr>
                                      <p:tavLst>
                                        <p:tav tm="0">
                                          <p:val>
                                            <p:fltVal val="90"/>
                                          </p:val>
                                        </p:tav>
                                        <p:tav tm="100000">
                                          <p:val>
                                            <p:fltVal val="0"/>
                                          </p:val>
                                        </p:tav>
                                      </p:tavLst>
                                    </p:anim>
                                    <p:animEffect transition="in" filter="fade">
                                      <p:cBhvr>
                                        <p:cTn id="50" dur="1000"/>
                                        <p:tgtEl>
                                          <p:spTgt spid="14">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4">
                                            <p:txEl>
                                              <p:pRg st="15" end="15"/>
                                            </p:txEl>
                                          </p:spTgt>
                                        </p:tgtEl>
                                        <p:attrNameLst>
                                          <p:attrName>style.visibility</p:attrName>
                                        </p:attrNameLst>
                                      </p:cBhvr>
                                      <p:to>
                                        <p:strVal val="visible"/>
                                      </p:to>
                                    </p:set>
                                    <p:anim calcmode="lin" valueType="num">
                                      <p:cBhvr>
                                        <p:cTn id="55" dur="1000" fill="hold"/>
                                        <p:tgtEl>
                                          <p:spTgt spid="14">
                                            <p:txEl>
                                              <p:pRg st="15" end="15"/>
                                            </p:txEl>
                                          </p:spTgt>
                                        </p:tgtEl>
                                        <p:attrNameLst>
                                          <p:attrName>ppt_w</p:attrName>
                                        </p:attrNameLst>
                                      </p:cBhvr>
                                      <p:tavLst>
                                        <p:tav tm="0">
                                          <p:val>
                                            <p:fltVal val="0"/>
                                          </p:val>
                                        </p:tav>
                                        <p:tav tm="100000">
                                          <p:val>
                                            <p:strVal val="#ppt_w"/>
                                          </p:val>
                                        </p:tav>
                                      </p:tavLst>
                                    </p:anim>
                                    <p:anim calcmode="lin" valueType="num">
                                      <p:cBhvr>
                                        <p:cTn id="56" dur="1000" fill="hold"/>
                                        <p:tgtEl>
                                          <p:spTgt spid="14">
                                            <p:txEl>
                                              <p:pRg st="15" end="15"/>
                                            </p:txEl>
                                          </p:spTgt>
                                        </p:tgtEl>
                                        <p:attrNameLst>
                                          <p:attrName>ppt_h</p:attrName>
                                        </p:attrNameLst>
                                      </p:cBhvr>
                                      <p:tavLst>
                                        <p:tav tm="0">
                                          <p:val>
                                            <p:fltVal val="0"/>
                                          </p:val>
                                        </p:tav>
                                        <p:tav tm="100000">
                                          <p:val>
                                            <p:strVal val="#ppt_h"/>
                                          </p:val>
                                        </p:tav>
                                      </p:tavLst>
                                    </p:anim>
                                    <p:anim calcmode="lin" valueType="num">
                                      <p:cBhvr>
                                        <p:cTn id="57" dur="1000" fill="hold"/>
                                        <p:tgtEl>
                                          <p:spTgt spid="14">
                                            <p:txEl>
                                              <p:pRg st="15" end="15"/>
                                            </p:txEl>
                                          </p:spTgt>
                                        </p:tgtEl>
                                        <p:attrNameLst>
                                          <p:attrName>style.rotation</p:attrName>
                                        </p:attrNameLst>
                                      </p:cBhvr>
                                      <p:tavLst>
                                        <p:tav tm="0">
                                          <p:val>
                                            <p:fltVal val="90"/>
                                          </p:val>
                                        </p:tav>
                                        <p:tav tm="100000">
                                          <p:val>
                                            <p:fltVal val="0"/>
                                          </p:val>
                                        </p:tav>
                                      </p:tavLst>
                                    </p:anim>
                                    <p:animEffect transition="in" filter="fade">
                                      <p:cBhvr>
                                        <p:cTn id="58" dur="1000"/>
                                        <p:tgtEl>
                                          <p:spTgt spid="1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CD84C97-A63F-4473-94CB-1F45E60FF825}"/>
              </a:ext>
            </a:extLst>
          </p:cNvPr>
          <p:cNvSpPr>
            <a:spLocks noGrp="1"/>
          </p:cNvSpPr>
          <p:nvPr>
            <p:ph idx="1"/>
          </p:nvPr>
        </p:nvSpPr>
        <p:spPr>
          <a:xfrm>
            <a:off x="2315817" y="1479396"/>
            <a:ext cx="9418984" cy="5196612"/>
          </a:xfrm>
        </p:spPr>
        <p:txBody>
          <a:bodyPr>
            <a:normAutofit fontScale="92500" lnSpcReduction="10000"/>
          </a:bodyPr>
          <a:lstStyle/>
          <a:p>
            <a:r>
              <a:rPr lang="en-US" dirty="0"/>
              <a:t>Run Hours are the #1 Factor in Energy Savings Equations</a:t>
            </a:r>
          </a:p>
          <a:p>
            <a:pPr lvl="1"/>
            <a:r>
              <a:rPr lang="en-US" dirty="0"/>
              <a:t>Run equipment only when it is needed</a:t>
            </a:r>
          </a:p>
          <a:p>
            <a:pPr marL="457200" lvl="1" indent="0">
              <a:buNone/>
            </a:pPr>
            <a:endParaRPr lang="en-US" sz="900" dirty="0"/>
          </a:p>
          <a:p>
            <a:r>
              <a:rPr lang="en-US" dirty="0"/>
              <a:t>Night Setback / Setup</a:t>
            </a:r>
          </a:p>
          <a:p>
            <a:pPr lvl="1"/>
            <a:r>
              <a:rPr lang="en-US" dirty="0"/>
              <a:t>Setpoints are changed automatically </a:t>
            </a:r>
          </a:p>
          <a:p>
            <a:pPr lvl="1"/>
            <a:r>
              <a:rPr lang="en-US" b="1" dirty="0"/>
              <a:t>Boiler/Chiller water temp is often overlooked</a:t>
            </a:r>
          </a:p>
          <a:p>
            <a:pPr marL="0" indent="0">
              <a:buNone/>
            </a:pPr>
            <a:endParaRPr lang="en-US" sz="900" dirty="0"/>
          </a:p>
          <a:p>
            <a:r>
              <a:rPr lang="en-US" dirty="0"/>
              <a:t>Optimized Start / Stop</a:t>
            </a:r>
          </a:p>
          <a:p>
            <a:pPr marL="0" indent="0">
              <a:buNone/>
            </a:pPr>
            <a:endParaRPr lang="en-US" sz="900" dirty="0"/>
          </a:p>
          <a:p>
            <a:r>
              <a:rPr lang="en-US" dirty="0"/>
              <a:t>Manage holidays and vacation schedules automatically</a:t>
            </a:r>
          </a:p>
          <a:p>
            <a:pPr marL="0" indent="0">
              <a:buNone/>
            </a:pPr>
            <a:endParaRPr lang="en-US" sz="900" dirty="0"/>
          </a:p>
          <a:p>
            <a:r>
              <a:rPr lang="en-US" dirty="0"/>
              <a:t>Common Complaints Related to Scheduling: </a:t>
            </a:r>
          </a:p>
          <a:p>
            <a:pPr lvl="1"/>
            <a:r>
              <a:rPr lang="en-US" dirty="0"/>
              <a:t>Staff working early/late</a:t>
            </a:r>
          </a:p>
          <a:p>
            <a:pPr lvl="1"/>
            <a:r>
              <a:rPr lang="en-US" dirty="0"/>
              <a:t>Activities in Gymnasiums, Auditoriums, etc.  </a:t>
            </a:r>
          </a:p>
          <a:p>
            <a:pPr lvl="1"/>
            <a:r>
              <a:rPr lang="en-US" b="1" dirty="0"/>
              <a:t>Manage their expectations </a:t>
            </a:r>
            <a:r>
              <a:rPr lang="en-US" i="1" dirty="0"/>
              <a:t>(WMMW if needed!)</a:t>
            </a:r>
          </a:p>
        </p:txBody>
      </p:sp>
      <p:sp>
        <p:nvSpPr>
          <p:cNvPr id="3" name="Title 2">
            <a:extLst>
              <a:ext uri="{FF2B5EF4-FFF2-40B4-BE49-F238E27FC236}">
                <a16:creationId xmlns:a16="http://schemas.microsoft.com/office/drawing/2014/main" xmlns="" id="{9EF67934-3F18-4205-B97E-EB84404FAF14}"/>
              </a:ext>
            </a:extLst>
          </p:cNvPr>
          <p:cNvSpPr>
            <a:spLocks noGrp="1"/>
          </p:cNvSpPr>
          <p:nvPr>
            <p:ph type="title"/>
          </p:nvPr>
        </p:nvSpPr>
        <p:spPr>
          <a:xfrm>
            <a:off x="2600738" y="153833"/>
            <a:ext cx="9544879" cy="1325563"/>
          </a:xfrm>
        </p:spPr>
        <p:txBody>
          <a:bodyPr>
            <a:normAutofit/>
          </a:bodyPr>
          <a:lstStyle/>
          <a:p>
            <a:r>
              <a:rPr lang="en-US" sz="3200" dirty="0"/>
              <a:t>Stepping Up Your Game </a:t>
            </a:r>
            <a:r>
              <a:rPr lang="en-US" dirty="0"/>
              <a:t/>
            </a:r>
            <a:br>
              <a:rPr lang="en-US" dirty="0"/>
            </a:br>
            <a:r>
              <a:rPr lang="en-US" dirty="0"/>
              <a:t>	</a:t>
            </a:r>
            <a:r>
              <a:rPr lang="en-US" sz="3600" dirty="0"/>
              <a:t>Scheduling – The #1 Game Changer</a:t>
            </a:r>
          </a:p>
        </p:txBody>
      </p:sp>
    </p:spTree>
    <p:extLst>
      <p:ext uri="{BB962C8B-B14F-4D97-AF65-F5344CB8AC3E}">
        <p14:creationId xmlns:p14="http://schemas.microsoft.com/office/powerpoint/2010/main" val="143584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p:cTn id="3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1000"/>
                                        <p:tgtEl>
                                          <p:spTgt spid="2">
                                            <p:txEl>
                                              <p:pRg st="9" end="9"/>
                                            </p:txEl>
                                          </p:spTgt>
                                        </p:tgtEl>
                                      </p:cBhvr>
                                    </p:animEffect>
                                    <p:anim calcmode="lin" valueType="num">
                                      <p:cBhvr>
                                        <p:cTn id="4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fade">
                                      <p:cBhvr>
                                        <p:cTn id="55" dur="1000"/>
                                        <p:tgtEl>
                                          <p:spTgt spid="2">
                                            <p:txEl>
                                              <p:pRg st="11" end="11"/>
                                            </p:txEl>
                                          </p:spTgt>
                                        </p:tgtEl>
                                      </p:cBhvr>
                                    </p:animEffect>
                                    <p:anim calcmode="lin" valueType="num">
                                      <p:cBhvr>
                                        <p:cTn id="5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fade">
                                      <p:cBhvr>
                                        <p:cTn id="62" dur="1000"/>
                                        <p:tgtEl>
                                          <p:spTgt spid="2">
                                            <p:txEl>
                                              <p:pRg st="12" end="12"/>
                                            </p:txEl>
                                          </p:spTgt>
                                        </p:tgtEl>
                                      </p:cBhvr>
                                    </p:animEffect>
                                    <p:anim calcmode="lin" valueType="num">
                                      <p:cBhvr>
                                        <p:cTn id="6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animEffect transition="in" filter="fade">
                                      <p:cBhvr>
                                        <p:cTn id="69" dur="1000"/>
                                        <p:tgtEl>
                                          <p:spTgt spid="2">
                                            <p:txEl>
                                              <p:pRg st="13" end="13"/>
                                            </p:txEl>
                                          </p:spTgt>
                                        </p:tgtEl>
                                      </p:cBhvr>
                                    </p:animEffect>
                                    <p:anim calcmode="lin" valueType="num">
                                      <p:cBhvr>
                                        <p:cTn id="7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
                                            <p:txEl>
                                              <p:pRg st="14" end="14"/>
                                            </p:txEl>
                                          </p:spTgt>
                                        </p:tgtEl>
                                        <p:attrNameLst>
                                          <p:attrName>style.visibility</p:attrName>
                                        </p:attrNameLst>
                                      </p:cBhvr>
                                      <p:to>
                                        <p:strVal val="visible"/>
                                      </p:to>
                                    </p:set>
                                    <p:anim calcmode="lin" valueType="num">
                                      <p:cBhvr>
                                        <p:cTn id="76" dur="10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77" dur="1000" fill="hold"/>
                                        <p:tgtEl>
                                          <p:spTgt spid="2">
                                            <p:txEl>
                                              <p:pRg st="14" end="14"/>
                                            </p:txEl>
                                          </p:spTgt>
                                        </p:tgtEl>
                                        <p:attrNameLst>
                                          <p:attrName>ppt_h</p:attrName>
                                        </p:attrNameLst>
                                      </p:cBhvr>
                                      <p:tavLst>
                                        <p:tav tm="0">
                                          <p:val>
                                            <p:fltVal val="0"/>
                                          </p:val>
                                        </p:tav>
                                        <p:tav tm="100000">
                                          <p:val>
                                            <p:strVal val="#ppt_h"/>
                                          </p:val>
                                        </p:tav>
                                      </p:tavLst>
                                    </p:anim>
                                    <p:anim calcmode="lin" valueType="num">
                                      <p:cBhvr>
                                        <p:cTn id="78" dur="1000" fill="hold"/>
                                        <p:tgtEl>
                                          <p:spTgt spid="2">
                                            <p:txEl>
                                              <p:pRg st="14" end="14"/>
                                            </p:txEl>
                                          </p:spTgt>
                                        </p:tgtEl>
                                        <p:attrNameLst>
                                          <p:attrName>style.rotation</p:attrName>
                                        </p:attrNameLst>
                                      </p:cBhvr>
                                      <p:tavLst>
                                        <p:tav tm="0">
                                          <p:val>
                                            <p:fltVal val="90"/>
                                          </p:val>
                                        </p:tav>
                                        <p:tav tm="100000">
                                          <p:val>
                                            <p:fltVal val="0"/>
                                          </p:val>
                                        </p:tav>
                                      </p:tavLst>
                                    </p:anim>
                                    <p:animEffect transition="in" filter="fade">
                                      <p:cBhvr>
                                        <p:cTn id="79" dur="1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D065AE5-A7C7-40D0-9405-94B4F5B3A096}"/>
              </a:ext>
            </a:extLst>
          </p:cNvPr>
          <p:cNvSpPr>
            <a:spLocks noGrp="1"/>
          </p:cNvSpPr>
          <p:nvPr>
            <p:ph idx="1"/>
          </p:nvPr>
        </p:nvSpPr>
        <p:spPr>
          <a:xfrm>
            <a:off x="1562101" y="1825625"/>
            <a:ext cx="9791700" cy="3789984"/>
          </a:xfrm>
        </p:spPr>
        <p:txBody>
          <a:bodyPr>
            <a:normAutofit lnSpcReduction="10000"/>
          </a:bodyPr>
          <a:lstStyle/>
          <a:p>
            <a:r>
              <a:rPr lang="en-US" dirty="0"/>
              <a:t>VAV Systems: </a:t>
            </a:r>
          </a:p>
          <a:p>
            <a:pPr lvl="1"/>
            <a:r>
              <a:rPr lang="en-US" dirty="0"/>
              <a:t>Reset Discharge Air Temperature </a:t>
            </a:r>
          </a:p>
          <a:p>
            <a:pPr lvl="2"/>
            <a:r>
              <a:rPr lang="en-US" dirty="0"/>
              <a:t>Typically set to 55 degrees for cooling needs</a:t>
            </a:r>
          </a:p>
          <a:p>
            <a:pPr lvl="2"/>
            <a:r>
              <a:rPr lang="en-US" dirty="0"/>
              <a:t>May be able to set at 60 to 65 degrees in winter months</a:t>
            </a:r>
          </a:p>
          <a:p>
            <a:pPr marL="457200" lvl="1" indent="0">
              <a:buNone/>
            </a:pPr>
            <a:endParaRPr lang="en-US" sz="800" dirty="0"/>
          </a:p>
          <a:p>
            <a:r>
              <a:rPr lang="en-US" dirty="0"/>
              <a:t>AHUs and RTUs:  </a:t>
            </a:r>
          </a:p>
          <a:p>
            <a:pPr lvl="1"/>
            <a:r>
              <a:rPr lang="en-US" dirty="0"/>
              <a:t>DCV can reduce outside air requirements</a:t>
            </a:r>
          </a:p>
          <a:p>
            <a:pPr lvl="1"/>
            <a:r>
              <a:rPr lang="en-US" dirty="0"/>
              <a:t>Advanced Digital Economizer Controls (ADEC)</a:t>
            </a:r>
          </a:p>
          <a:p>
            <a:pPr lvl="2"/>
            <a:r>
              <a:rPr lang="en-US" dirty="0"/>
              <a:t>Integrated Cooling</a:t>
            </a:r>
          </a:p>
          <a:p>
            <a:pPr lvl="2"/>
            <a:r>
              <a:rPr lang="en-US" dirty="0"/>
              <a:t>California Title 24 </a:t>
            </a:r>
          </a:p>
          <a:p>
            <a:pPr marL="457200" lvl="1" indent="0">
              <a:buNone/>
            </a:pPr>
            <a:endParaRPr lang="en-US" dirty="0"/>
          </a:p>
        </p:txBody>
      </p:sp>
      <p:sp>
        <p:nvSpPr>
          <p:cNvPr id="3" name="Title 2">
            <a:extLst>
              <a:ext uri="{FF2B5EF4-FFF2-40B4-BE49-F238E27FC236}">
                <a16:creationId xmlns:a16="http://schemas.microsoft.com/office/drawing/2014/main" xmlns="" id="{0A87A195-65C5-416B-B5AB-78DA2673260C}"/>
              </a:ext>
            </a:extLst>
          </p:cNvPr>
          <p:cNvSpPr>
            <a:spLocks noGrp="1"/>
          </p:cNvSpPr>
          <p:nvPr>
            <p:ph type="title"/>
          </p:nvPr>
        </p:nvSpPr>
        <p:spPr/>
        <p:txBody>
          <a:bodyPr>
            <a:normAutofit/>
          </a:bodyPr>
          <a:lstStyle/>
          <a:p>
            <a:r>
              <a:rPr lang="en-US" sz="3200" dirty="0"/>
              <a:t>Stepping Up Your Game </a:t>
            </a:r>
            <a:r>
              <a:rPr lang="en-US" sz="3600" dirty="0"/>
              <a:t/>
            </a:r>
            <a:br>
              <a:rPr lang="en-US" sz="3600" dirty="0"/>
            </a:br>
            <a:r>
              <a:rPr lang="en-US" sz="3600" dirty="0"/>
              <a:t>	Air System Setpoint Adjustments</a:t>
            </a:r>
          </a:p>
        </p:txBody>
      </p:sp>
    </p:spTree>
    <p:extLst>
      <p:ext uri="{BB962C8B-B14F-4D97-AF65-F5344CB8AC3E}">
        <p14:creationId xmlns:p14="http://schemas.microsoft.com/office/powerpoint/2010/main" val="269038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1000"/>
                                        <p:tgtEl>
                                          <p:spTgt spid="2">
                                            <p:txEl>
                                              <p:pRg st="9" end="9"/>
                                            </p:txEl>
                                          </p:spTgt>
                                        </p:tgtEl>
                                      </p:cBhvr>
                                    </p:animEffect>
                                    <p:anim calcmode="lin" valueType="num">
                                      <p:cBhvr>
                                        <p:cTn id="5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FFC3BA2A-0F67-41D7-93D1-ECC3A8D0BAB7}"/>
              </a:ext>
            </a:extLst>
          </p:cNvPr>
          <p:cNvSpPr>
            <a:spLocks noGrp="1"/>
          </p:cNvSpPr>
          <p:nvPr>
            <p:ph sz="half" idx="1"/>
          </p:nvPr>
        </p:nvSpPr>
        <p:spPr>
          <a:xfrm>
            <a:off x="1402670" y="1628546"/>
            <a:ext cx="5672831" cy="4486273"/>
          </a:xfrm>
        </p:spPr>
        <p:txBody>
          <a:bodyPr>
            <a:normAutofit fontScale="92500" lnSpcReduction="10000"/>
          </a:bodyPr>
          <a:lstStyle/>
          <a:p>
            <a:r>
              <a:rPr lang="en-US" dirty="0"/>
              <a:t>One of the most common energy saving applications in HVAC systems</a:t>
            </a:r>
          </a:p>
          <a:p>
            <a:pPr lvl="1"/>
            <a:r>
              <a:rPr lang="en-US" dirty="0"/>
              <a:t>Water and Air Systems</a:t>
            </a:r>
          </a:p>
          <a:p>
            <a:pPr marL="457200" lvl="1" indent="0">
              <a:buNone/>
            </a:pPr>
            <a:endParaRPr lang="en-US" sz="900" dirty="0"/>
          </a:p>
          <a:p>
            <a:r>
              <a:rPr lang="en-US" dirty="0"/>
              <a:t>Reduces wear of many components. </a:t>
            </a:r>
          </a:p>
          <a:p>
            <a:pPr lvl="1"/>
            <a:r>
              <a:rPr lang="en-US" dirty="0"/>
              <a:t>Soft starting motors </a:t>
            </a:r>
          </a:p>
          <a:p>
            <a:pPr marL="457200" lvl="1" indent="0">
              <a:buNone/>
            </a:pPr>
            <a:endParaRPr lang="en-US" sz="900" dirty="0"/>
          </a:p>
          <a:p>
            <a:r>
              <a:rPr lang="en-US" dirty="0"/>
              <a:t>Speed of VFD can be an indicator of opportunity to adjust boiler water temperature.</a:t>
            </a:r>
          </a:p>
          <a:p>
            <a:pPr marL="0" indent="0">
              <a:buNone/>
            </a:pPr>
            <a:endParaRPr lang="en-US" sz="900" dirty="0"/>
          </a:p>
          <a:p>
            <a:r>
              <a:rPr lang="en-US" dirty="0"/>
              <a:t>Pay special attention to ventilation requirements when applied to air systems; AHU’s RTU’s etc.</a:t>
            </a:r>
          </a:p>
        </p:txBody>
      </p:sp>
      <p:sp>
        <p:nvSpPr>
          <p:cNvPr id="9" name="Title 8">
            <a:extLst>
              <a:ext uri="{FF2B5EF4-FFF2-40B4-BE49-F238E27FC236}">
                <a16:creationId xmlns:a16="http://schemas.microsoft.com/office/drawing/2014/main" xmlns="" id="{185627B3-C0CA-442F-8CC2-104C8489D921}"/>
              </a:ext>
            </a:extLst>
          </p:cNvPr>
          <p:cNvSpPr>
            <a:spLocks noGrp="1"/>
          </p:cNvSpPr>
          <p:nvPr>
            <p:ph type="title"/>
          </p:nvPr>
        </p:nvSpPr>
        <p:spPr>
          <a:xfrm>
            <a:off x="1402670" y="365127"/>
            <a:ext cx="5672832" cy="1325563"/>
          </a:xfrm>
        </p:spPr>
        <p:txBody>
          <a:bodyPr>
            <a:normAutofit/>
          </a:bodyPr>
          <a:lstStyle/>
          <a:p>
            <a:pPr algn="ctr"/>
            <a:r>
              <a:rPr lang="en-US" sz="3200" dirty="0"/>
              <a:t>Stepping Up Your Game</a:t>
            </a:r>
            <a:r>
              <a:rPr lang="en-US" sz="3600" dirty="0"/>
              <a:t> Application of VFD’s</a:t>
            </a:r>
          </a:p>
        </p:txBody>
      </p:sp>
      <p:pic>
        <p:nvPicPr>
          <p:cNvPr id="12" name="Content Placeholder 11">
            <a:extLst>
              <a:ext uri="{FF2B5EF4-FFF2-40B4-BE49-F238E27FC236}">
                <a16:creationId xmlns:a16="http://schemas.microsoft.com/office/drawing/2014/main" xmlns="" id="{F3FD4E62-3BF4-4AF7-8E3C-0A8BC1920E42}"/>
              </a:ext>
            </a:extLst>
          </p:cNvPr>
          <p:cNvPicPr>
            <a:picLocks noGrp="1"/>
          </p:cNvPicPr>
          <p:nvPr>
            <p:ph sz="half" idx="2"/>
          </p:nvPr>
        </p:nvPicPr>
        <p:blipFill>
          <a:blip r:embed="rId3"/>
          <a:stretch>
            <a:fillRect/>
          </a:stretch>
        </p:blipFill>
        <p:spPr>
          <a:xfrm>
            <a:off x="7474997" y="676650"/>
            <a:ext cx="3941686" cy="3949421"/>
          </a:xfrm>
          <a:prstGeom prst="rect">
            <a:avLst/>
          </a:prstGeom>
        </p:spPr>
      </p:pic>
      <p:sp>
        <p:nvSpPr>
          <p:cNvPr id="2" name="Rectangle 1">
            <a:extLst>
              <a:ext uri="{FF2B5EF4-FFF2-40B4-BE49-F238E27FC236}">
                <a16:creationId xmlns:a16="http://schemas.microsoft.com/office/drawing/2014/main" xmlns="" id="{DE12151E-3B83-4B95-BDEF-03808E9B314C}"/>
              </a:ext>
            </a:extLst>
          </p:cNvPr>
          <p:cNvSpPr/>
          <p:nvPr/>
        </p:nvSpPr>
        <p:spPr>
          <a:xfrm>
            <a:off x="7075501" y="4699635"/>
            <a:ext cx="4740677" cy="1477328"/>
          </a:xfrm>
          <a:prstGeom prst="rect">
            <a:avLst/>
          </a:prstGeom>
        </p:spPr>
        <p:txBody>
          <a:bodyPr wrap="square">
            <a:spAutoFit/>
          </a:bodyPr>
          <a:lstStyle/>
          <a:p>
            <a:pPr algn="ctr"/>
            <a:r>
              <a:rPr lang="en-US" b="1" dirty="0"/>
              <a:t>Energy Savings Follow the Fan Affinity Laws:</a:t>
            </a:r>
          </a:p>
          <a:p>
            <a:r>
              <a:rPr lang="en-US" dirty="0"/>
              <a:t>        </a:t>
            </a:r>
            <a:r>
              <a:rPr lang="en-US" u="sng" dirty="0"/>
              <a:t>Motor Speed</a:t>
            </a:r>
            <a:r>
              <a:rPr lang="en-US" dirty="0"/>
              <a:t>		</a:t>
            </a:r>
            <a:r>
              <a:rPr lang="en-US" u="sng" dirty="0"/>
              <a:t>Energy Savings</a:t>
            </a:r>
          </a:p>
          <a:p>
            <a:r>
              <a:rPr lang="en-US" dirty="0"/>
              <a:t>	90%		          27%</a:t>
            </a:r>
          </a:p>
          <a:p>
            <a:r>
              <a:rPr lang="en-US" dirty="0"/>
              <a:t>	75%		          50%</a:t>
            </a:r>
          </a:p>
          <a:p>
            <a:r>
              <a:rPr lang="en-US" dirty="0"/>
              <a:t>	40%		          92%</a:t>
            </a:r>
          </a:p>
        </p:txBody>
      </p:sp>
    </p:spTree>
    <p:extLst>
      <p:ext uri="{BB962C8B-B14F-4D97-AF65-F5344CB8AC3E}">
        <p14:creationId xmlns:p14="http://schemas.microsoft.com/office/powerpoint/2010/main" val="774980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down)">
                                      <p:cBhvr>
                                        <p:cTn id="15" dur="500"/>
                                        <p:tgtEl>
                                          <p:spTgt spid="10">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wipe(down)">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wipe(down)">
                                      <p:cBhvr>
                                        <p:cTn id="23" dur="500"/>
                                        <p:tgtEl>
                                          <p:spTgt spid="10">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wipe(down)">
                                      <p:cBhvr>
                                        <p:cTn id="28" dur="500"/>
                                        <p:tgtEl>
                                          <p:spTgt spid="10">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additive="base">
                                        <p:cTn id="3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p:cTn id="4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2">
                                            <p:txEl>
                                              <p:pRg st="2" end="2"/>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2">
                                            <p:txEl>
                                              <p:pRg st="3" end="3"/>
                                            </p:txEl>
                                          </p:spTgt>
                                        </p:tgtEl>
                                        <p:attrNameLst>
                                          <p:attrName>style.visibility</p:attrName>
                                        </p:attrNameLst>
                                      </p:cBhvr>
                                      <p:to>
                                        <p:strVal val="visible"/>
                                      </p:to>
                                    </p:set>
                                    <p:anim calcmode="lin" valueType="num">
                                      <p:cBhvr>
                                        <p:cTn id="5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2">
                                            <p:txEl>
                                              <p:pRg st="3" end="3"/>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p:cTn id="5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5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D065AE5-A7C7-40D0-9405-94B4F5B3A096}"/>
              </a:ext>
            </a:extLst>
          </p:cNvPr>
          <p:cNvSpPr>
            <a:spLocks noGrp="1"/>
          </p:cNvSpPr>
          <p:nvPr>
            <p:ph idx="1"/>
          </p:nvPr>
        </p:nvSpPr>
        <p:spPr>
          <a:xfrm>
            <a:off x="1562101" y="1825625"/>
            <a:ext cx="9791700" cy="4282212"/>
          </a:xfrm>
        </p:spPr>
        <p:txBody>
          <a:bodyPr>
            <a:normAutofit lnSpcReduction="10000"/>
          </a:bodyPr>
          <a:lstStyle/>
          <a:p>
            <a:r>
              <a:rPr lang="en-US" dirty="0"/>
              <a:t>Headband </a:t>
            </a:r>
          </a:p>
          <a:p>
            <a:pPr lvl="1"/>
            <a:r>
              <a:rPr lang="en-US" dirty="0"/>
              <a:t>The range of water temperature the boiler maintains</a:t>
            </a:r>
          </a:p>
          <a:p>
            <a:pPr marL="457200" lvl="1" indent="0">
              <a:buNone/>
            </a:pPr>
            <a:endParaRPr lang="en-US" sz="900" dirty="0"/>
          </a:p>
          <a:p>
            <a:pPr lvl="1"/>
            <a:r>
              <a:rPr lang="en-US" dirty="0"/>
              <a:t>Especially important: </a:t>
            </a:r>
          </a:p>
          <a:p>
            <a:pPr lvl="2"/>
            <a:r>
              <a:rPr lang="en-US" dirty="0"/>
              <a:t>If boiler is oversized, and </a:t>
            </a:r>
          </a:p>
          <a:p>
            <a:pPr lvl="2"/>
            <a:r>
              <a:rPr lang="en-US" dirty="0"/>
              <a:t>During light load conditions</a:t>
            </a:r>
          </a:p>
          <a:p>
            <a:pPr marL="914400" lvl="2" indent="0">
              <a:buNone/>
            </a:pPr>
            <a:endParaRPr lang="en-US" sz="900" dirty="0"/>
          </a:p>
          <a:p>
            <a:pPr lvl="1"/>
            <a:r>
              <a:rPr lang="en-US" dirty="0"/>
              <a:t>Longer runtimes / heating cycles equate to:</a:t>
            </a:r>
          </a:p>
          <a:p>
            <a:pPr lvl="2"/>
            <a:r>
              <a:rPr lang="en-US" dirty="0"/>
              <a:t>Less wear and tear on the boiler</a:t>
            </a:r>
          </a:p>
          <a:p>
            <a:pPr lvl="2"/>
            <a:r>
              <a:rPr lang="en-US" dirty="0"/>
              <a:t>Higher Efficiency</a:t>
            </a:r>
          </a:p>
          <a:p>
            <a:pPr lvl="2"/>
            <a:r>
              <a:rPr lang="en-US" dirty="0"/>
              <a:t>Starting the boiler is one of the most stressful thing you can do to it</a:t>
            </a:r>
          </a:p>
          <a:p>
            <a:pPr marL="457200" lvl="1" indent="0">
              <a:buNone/>
            </a:pPr>
            <a:endParaRPr lang="en-US" sz="900" dirty="0"/>
          </a:p>
          <a:p>
            <a:pPr marL="457200" lvl="1" indent="0">
              <a:buNone/>
            </a:pPr>
            <a:r>
              <a:rPr lang="en-US" sz="2200" i="1" dirty="0"/>
              <a:t>Note: Boiler setpoints typically not available for remote adjustment</a:t>
            </a:r>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xmlns="" id="{0A87A195-65C5-416B-B5AB-78DA2673260C}"/>
              </a:ext>
            </a:extLst>
          </p:cNvPr>
          <p:cNvSpPr>
            <a:spLocks noGrp="1"/>
          </p:cNvSpPr>
          <p:nvPr>
            <p:ph type="title"/>
          </p:nvPr>
        </p:nvSpPr>
        <p:spPr/>
        <p:txBody>
          <a:bodyPr>
            <a:normAutofit/>
          </a:bodyPr>
          <a:lstStyle/>
          <a:p>
            <a:r>
              <a:rPr lang="en-US" sz="3200" dirty="0"/>
              <a:t>Stepping Up Your Game</a:t>
            </a:r>
            <a:r>
              <a:rPr lang="en-US" sz="3600" dirty="0"/>
              <a:t/>
            </a:r>
            <a:br>
              <a:rPr lang="en-US" sz="3600" dirty="0"/>
            </a:br>
            <a:r>
              <a:rPr lang="en-US" sz="3600" dirty="0"/>
              <a:t>Boiler Setpoint Adjustments</a:t>
            </a:r>
          </a:p>
        </p:txBody>
      </p:sp>
    </p:spTree>
    <p:extLst>
      <p:ext uri="{BB962C8B-B14F-4D97-AF65-F5344CB8AC3E}">
        <p14:creationId xmlns:p14="http://schemas.microsoft.com/office/powerpoint/2010/main" val="962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1000"/>
                                        <p:tgtEl>
                                          <p:spTgt spid="2">
                                            <p:txEl>
                                              <p:pRg st="8" end="8"/>
                                            </p:txEl>
                                          </p:spTgt>
                                        </p:tgtEl>
                                      </p:cBhvr>
                                    </p:animEffect>
                                    <p:anim calcmode="lin" valueType="num">
                                      <p:cBhvr>
                                        <p:cTn id="3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000"/>
                                        <p:tgtEl>
                                          <p:spTgt spid="2">
                                            <p:txEl>
                                              <p:pRg st="9" end="9"/>
                                            </p:txEl>
                                          </p:spTgt>
                                        </p:tgtEl>
                                      </p:cBhvr>
                                    </p:animEffect>
                                    <p:anim calcmode="lin" valueType="num">
                                      <p:cBhvr>
                                        <p:cTn id="4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1000"/>
                                        <p:tgtEl>
                                          <p:spTgt spid="2">
                                            <p:txEl>
                                              <p:pRg st="10" end="10"/>
                                            </p:txEl>
                                          </p:spTgt>
                                        </p:tgtEl>
                                      </p:cBhvr>
                                    </p:animEffect>
                                    <p:anim calcmode="lin" valueType="num">
                                      <p:cBhvr>
                                        <p:cTn id="4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21A49DF-3164-469A-8C8D-CB7734E4657C}"/>
              </a:ext>
            </a:extLst>
          </p:cNvPr>
          <p:cNvSpPr>
            <a:spLocks noGrp="1"/>
          </p:cNvSpPr>
          <p:nvPr>
            <p:ph sz="half" idx="2"/>
          </p:nvPr>
        </p:nvSpPr>
        <p:spPr>
          <a:xfrm>
            <a:off x="1033506" y="1690183"/>
            <a:ext cx="4808000" cy="4603578"/>
          </a:xfrm>
        </p:spPr>
        <p:txBody>
          <a:bodyPr>
            <a:normAutofit/>
          </a:bodyPr>
          <a:lstStyle/>
          <a:p>
            <a:pPr marL="0" indent="0">
              <a:buNone/>
            </a:pPr>
            <a:r>
              <a:rPr lang="en-US" dirty="0">
                <a:latin typeface="+mj-lt"/>
              </a:rPr>
              <a:t>By taking an “extra pass” through a secondary heat exchanger, the flue gas reaches condensing temperatures.  This is called “Latent Heat”.  Nearly 1000 times more BTU’s are transferred per pound to the boiler water than in the primary heat exchanger. </a:t>
            </a:r>
            <a:endParaRPr lang="en-US" dirty="0"/>
          </a:p>
        </p:txBody>
      </p:sp>
      <p:pic>
        <p:nvPicPr>
          <p:cNvPr id="5" name="Content Placeholder 4">
            <a:extLst>
              <a:ext uri="{FF2B5EF4-FFF2-40B4-BE49-F238E27FC236}">
                <a16:creationId xmlns:a16="http://schemas.microsoft.com/office/drawing/2014/main" xmlns="" id="{2014EA3D-A41B-4A37-B38C-ADE3E951DC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0259" y="1245214"/>
            <a:ext cx="6689186" cy="5447350"/>
          </a:xfrm>
        </p:spPr>
      </p:pic>
      <p:sp>
        <p:nvSpPr>
          <p:cNvPr id="2" name="Title 1">
            <a:extLst>
              <a:ext uri="{FF2B5EF4-FFF2-40B4-BE49-F238E27FC236}">
                <a16:creationId xmlns:a16="http://schemas.microsoft.com/office/drawing/2014/main" xmlns="" id="{11319499-16F3-4096-B9CF-20DD6C1D3A09}"/>
              </a:ext>
            </a:extLst>
          </p:cNvPr>
          <p:cNvSpPr>
            <a:spLocks noGrp="1"/>
          </p:cNvSpPr>
          <p:nvPr>
            <p:ph type="title"/>
          </p:nvPr>
        </p:nvSpPr>
        <p:spPr>
          <a:xfrm>
            <a:off x="1789043" y="201663"/>
            <a:ext cx="7255716" cy="1325563"/>
          </a:xfrm>
        </p:spPr>
        <p:txBody>
          <a:bodyPr>
            <a:normAutofit/>
          </a:bodyPr>
          <a:lstStyle/>
          <a:p>
            <a:pPr algn="ctr"/>
            <a:r>
              <a:rPr lang="en-US" sz="3200" dirty="0"/>
              <a:t>Stepping Up Your Game </a:t>
            </a:r>
            <a:r>
              <a:rPr lang="en-US" sz="3600" dirty="0"/>
              <a:t/>
            </a:r>
            <a:br>
              <a:rPr lang="en-US" sz="3600" dirty="0"/>
            </a:br>
            <a:r>
              <a:rPr lang="en-US" sz="3600" dirty="0"/>
              <a:t>	Condensing Boilers</a:t>
            </a:r>
            <a:endParaRPr lang="en-US" sz="3600" b="1" dirty="0"/>
          </a:p>
        </p:txBody>
      </p:sp>
    </p:spTree>
    <p:extLst>
      <p:ext uri="{BB962C8B-B14F-4D97-AF65-F5344CB8AC3E}">
        <p14:creationId xmlns:p14="http://schemas.microsoft.com/office/powerpoint/2010/main" val="5889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xmlns="" id="{4533FB09-D339-443A-A515-38313021E7A5}"/>
              </a:ext>
            </a:extLst>
          </p:cNvPr>
          <p:cNvGraphicFramePr>
            <a:graphicFrameLocks noGrp="1"/>
          </p:cNvGraphicFramePr>
          <p:nvPr>
            <p:ph idx="1"/>
            <p:extLst>
              <p:ext uri="{D42A27DB-BD31-4B8C-83A1-F6EECF244321}">
                <p14:modId xmlns:p14="http://schemas.microsoft.com/office/powerpoint/2010/main" val="3689986962"/>
              </p:ext>
            </p:extLst>
          </p:nvPr>
        </p:nvGraphicFramePr>
        <p:xfrm>
          <a:off x="1233995" y="1811044"/>
          <a:ext cx="10315852" cy="2963795"/>
        </p:xfrm>
        <a:graphic>
          <a:graphicData uri="http://schemas.openxmlformats.org/drawingml/2006/table">
            <a:tbl>
              <a:tblPr firstRow="1" bandRow="1">
                <a:tableStyleId>{5C22544A-7EE6-4342-B048-85BDC9FD1C3A}</a:tableStyleId>
              </a:tblPr>
              <a:tblGrid>
                <a:gridCol w="2578963">
                  <a:extLst>
                    <a:ext uri="{9D8B030D-6E8A-4147-A177-3AD203B41FA5}">
                      <a16:colId xmlns:a16="http://schemas.microsoft.com/office/drawing/2014/main" xmlns="" val="2231441910"/>
                    </a:ext>
                  </a:extLst>
                </a:gridCol>
                <a:gridCol w="2578963">
                  <a:extLst>
                    <a:ext uri="{9D8B030D-6E8A-4147-A177-3AD203B41FA5}">
                      <a16:colId xmlns:a16="http://schemas.microsoft.com/office/drawing/2014/main" xmlns="" val="3717314163"/>
                    </a:ext>
                  </a:extLst>
                </a:gridCol>
                <a:gridCol w="2578963">
                  <a:extLst>
                    <a:ext uri="{9D8B030D-6E8A-4147-A177-3AD203B41FA5}">
                      <a16:colId xmlns:a16="http://schemas.microsoft.com/office/drawing/2014/main" xmlns="" val="531063280"/>
                    </a:ext>
                  </a:extLst>
                </a:gridCol>
                <a:gridCol w="2578963">
                  <a:extLst>
                    <a:ext uri="{9D8B030D-6E8A-4147-A177-3AD203B41FA5}">
                      <a16:colId xmlns:a16="http://schemas.microsoft.com/office/drawing/2014/main" xmlns="" val="1996085068"/>
                    </a:ext>
                  </a:extLst>
                </a:gridCol>
              </a:tblGrid>
              <a:tr h="532151">
                <a:tc gridSpan="4">
                  <a:txBody>
                    <a:bodyPr/>
                    <a:lstStyle/>
                    <a:p>
                      <a:pPr algn="ctr" fontAlgn="b"/>
                      <a:r>
                        <a:rPr lang="en-US" sz="2800" b="1" i="0" u="none" strike="noStrike" dirty="0">
                          <a:solidFill>
                            <a:srgbClr val="000000"/>
                          </a:solidFill>
                          <a:effectLst/>
                          <a:latin typeface="+mj-lt"/>
                        </a:rPr>
                        <a:t>Example of a 1MBTU / Hour Boiler</a:t>
                      </a: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87640188"/>
                  </a:ext>
                </a:extLst>
              </a:tr>
              <a:tr h="405274">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988353016"/>
                  </a:ext>
                </a:extLst>
              </a:tr>
              <a:tr h="405274">
                <a:tc>
                  <a:txBody>
                    <a:bodyPr/>
                    <a:lstStyle/>
                    <a:p>
                      <a:pPr algn="ctr" fontAlgn="b"/>
                      <a:r>
                        <a:rPr lang="en-US" sz="1800" b="1" i="0" u="none" strike="noStrike" dirty="0">
                          <a:solidFill>
                            <a:srgbClr val="000000"/>
                          </a:solidFill>
                          <a:effectLst/>
                          <a:latin typeface="+mj-lt"/>
                        </a:rPr>
                        <a:t>Input</a:t>
                      </a:r>
                    </a:p>
                  </a:txBody>
                  <a:tcPr marL="7620" marR="7620" marT="7620" marB="0" anchor="b"/>
                </a:tc>
                <a:tc>
                  <a:txBody>
                    <a:bodyPr/>
                    <a:lstStyle/>
                    <a:p>
                      <a:pPr algn="ctr" fontAlgn="b"/>
                      <a:r>
                        <a:rPr lang="en-US" sz="1800" b="1" i="0" u="none" strike="noStrike" dirty="0">
                          <a:solidFill>
                            <a:srgbClr val="000000"/>
                          </a:solidFill>
                          <a:effectLst/>
                          <a:latin typeface="+mj-lt"/>
                        </a:rPr>
                        <a:t>Efficiency</a:t>
                      </a:r>
                    </a:p>
                  </a:txBody>
                  <a:tcPr marL="7620" marR="7620" marT="7620" marB="0" anchor="b"/>
                </a:tc>
                <a:tc>
                  <a:txBody>
                    <a:bodyPr/>
                    <a:lstStyle/>
                    <a:p>
                      <a:pPr algn="ctr" fontAlgn="b"/>
                      <a:r>
                        <a:rPr lang="en-US" sz="1800" b="1" i="0" u="none" strike="noStrike" dirty="0">
                          <a:solidFill>
                            <a:srgbClr val="000000"/>
                          </a:solidFill>
                          <a:effectLst/>
                          <a:latin typeface="+mj-lt"/>
                        </a:rPr>
                        <a:t>Output</a:t>
                      </a:r>
                    </a:p>
                  </a:txBody>
                  <a:tcPr marL="7620" marR="7620" marT="7620" marB="0" anchor="b"/>
                </a:tc>
                <a:tc>
                  <a:txBody>
                    <a:bodyPr/>
                    <a:lstStyle/>
                    <a:p>
                      <a:pPr algn="ctr" fontAlgn="b"/>
                      <a:r>
                        <a:rPr lang="en-US" sz="1800" b="1" i="0" u="none" strike="noStrike" dirty="0">
                          <a:solidFill>
                            <a:srgbClr val="000000"/>
                          </a:solidFill>
                          <a:effectLst/>
                          <a:latin typeface="+mj-lt"/>
                        </a:rPr>
                        <a:t>Wasted BTUs</a:t>
                      </a:r>
                    </a:p>
                  </a:txBody>
                  <a:tcPr marL="7620" marR="7620" marT="7620" marB="0" anchor="b"/>
                </a:tc>
                <a:extLst>
                  <a:ext uri="{0D108BD9-81ED-4DB2-BD59-A6C34878D82A}">
                    <a16:rowId xmlns:a16="http://schemas.microsoft.com/office/drawing/2014/main" xmlns="" val="3730454731"/>
                  </a:ext>
                </a:extLst>
              </a:tr>
              <a:tr h="405274">
                <a:tc>
                  <a:txBody>
                    <a:bodyPr/>
                    <a:lstStyle/>
                    <a:p>
                      <a:pPr algn="ctr" fontAlgn="b"/>
                      <a:r>
                        <a:rPr lang="en-US" sz="1800" b="0" i="0" u="none" strike="noStrike" dirty="0">
                          <a:solidFill>
                            <a:srgbClr val="000000"/>
                          </a:solidFill>
                          <a:effectLst/>
                          <a:latin typeface="+mj-lt"/>
                        </a:rPr>
                        <a:t>1,000,000 </a:t>
                      </a:r>
                    </a:p>
                  </a:txBody>
                  <a:tcPr marL="7620" marR="7620" marT="7620" marB="0" anchor="b"/>
                </a:tc>
                <a:tc>
                  <a:txBody>
                    <a:bodyPr/>
                    <a:lstStyle/>
                    <a:p>
                      <a:pPr algn="ctr" fontAlgn="b"/>
                      <a:r>
                        <a:rPr lang="en-US" sz="1800" b="0" i="0" u="none" strike="noStrike" dirty="0">
                          <a:solidFill>
                            <a:srgbClr val="000000"/>
                          </a:solidFill>
                          <a:effectLst/>
                          <a:latin typeface="+mj-lt"/>
                        </a:rPr>
                        <a:t>80%</a:t>
                      </a:r>
                    </a:p>
                  </a:txBody>
                  <a:tcPr marL="7620" marR="7620" marT="7620" marB="0" anchor="b"/>
                </a:tc>
                <a:tc>
                  <a:txBody>
                    <a:bodyPr/>
                    <a:lstStyle/>
                    <a:p>
                      <a:pPr algn="ctr" fontAlgn="b"/>
                      <a:r>
                        <a:rPr lang="en-US" sz="1800" b="0" i="0" u="none" strike="noStrike" dirty="0">
                          <a:solidFill>
                            <a:srgbClr val="000000"/>
                          </a:solidFill>
                          <a:effectLst/>
                          <a:latin typeface="+mj-lt"/>
                        </a:rPr>
                        <a:t>800,000 </a:t>
                      </a:r>
                    </a:p>
                  </a:txBody>
                  <a:tcPr marL="7620" marR="7620" marT="7620" marB="0" anchor="b"/>
                </a:tc>
                <a:tc>
                  <a:txBody>
                    <a:bodyPr/>
                    <a:lstStyle/>
                    <a:p>
                      <a:pPr algn="ctr" fontAlgn="b"/>
                      <a:r>
                        <a:rPr lang="en-US" sz="1800" b="0" i="0" u="none" strike="noStrike" dirty="0">
                          <a:solidFill>
                            <a:srgbClr val="000000"/>
                          </a:solidFill>
                          <a:effectLst/>
                          <a:latin typeface="+mj-lt"/>
                        </a:rPr>
                        <a:t>200,000 </a:t>
                      </a:r>
                    </a:p>
                  </a:txBody>
                  <a:tcPr marL="7620" marR="7620" marT="7620" marB="0" anchor="b"/>
                </a:tc>
                <a:extLst>
                  <a:ext uri="{0D108BD9-81ED-4DB2-BD59-A6C34878D82A}">
                    <a16:rowId xmlns:a16="http://schemas.microsoft.com/office/drawing/2014/main" xmlns="" val="2084307142"/>
                  </a:ext>
                </a:extLst>
              </a:tr>
              <a:tr h="405274">
                <a:tc>
                  <a:txBody>
                    <a:bodyPr/>
                    <a:lstStyle/>
                    <a:p>
                      <a:pPr algn="ctr" fontAlgn="b"/>
                      <a:r>
                        <a:rPr lang="en-US" sz="1800" b="0" i="0" u="none" strike="noStrike" dirty="0">
                          <a:solidFill>
                            <a:srgbClr val="000000"/>
                          </a:solidFill>
                          <a:effectLst/>
                          <a:latin typeface="+mj-lt"/>
                        </a:rPr>
                        <a:t>1,000,000 </a:t>
                      </a:r>
                    </a:p>
                  </a:txBody>
                  <a:tcPr marL="7620" marR="7620" marT="7620" marB="0" anchor="b"/>
                </a:tc>
                <a:tc>
                  <a:txBody>
                    <a:bodyPr/>
                    <a:lstStyle/>
                    <a:p>
                      <a:pPr algn="ctr" fontAlgn="b"/>
                      <a:r>
                        <a:rPr lang="en-US" sz="1800" b="0" i="0" u="none" strike="noStrike" dirty="0">
                          <a:solidFill>
                            <a:srgbClr val="000000"/>
                          </a:solidFill>
                          <a:effectLst/>
                          <a:latin typeface="+mj-lt"/>
                        </a:rPr>
                        <a:t>97%</a:t>
                      </a:r>
                    </a:p>
                  </a:txBody>
                  <a:tcPr marL="7620" marR="7620" marT="7620" marB="0" anchor="b"/>
                </a:tc>
                <a:tc>
                  <a:txBody>
                    <a:bodyPr/>
                    <a:lstStyle/>
                    <a:p>
                      <a:pPr algn="ctr" fontAlgn="b"/>
                      <a:r>
                        <a:rPr lang="en-US" sz="1800" b="0" i="0" u="none" strike="noStrike" dirty="0">
                          <a:solidFill>
                            <a:srgbClr val="000000"/>
                          </a:solidFill>
                          <a:effectLst/>
                          <a:latin typeface="+mj-lt"/>
                        </a:rPr>
                        <a:t>970,000 </a:t>
                      </a:r>
                    </a:p>
                  </a:txBody>
                  <a:tcPr marL="7620" marR="7620" marT="7620" marB="0" anchor="b"/>
                </a:tc>
                <a:tc>
                  <a:txBody>
                    <a:bodyPr/>
                    <a:lstStyle/>
                    <a:p>
                      <a:pPr algn="ctr" fontAlgn="b"/>
                      <a:r>
                        <a:rPr lang="en-US" sz="1800" b="0" i="0" u="none" strike="noStrike" dirty="0">
                          <a:solidFill>
                            <a:srgbClr val="000000"/>
                          </a:solidFill>
                          <a:effectLst/>
                          <a:latin typeface="+mj-lt"/>
                        </a:rPr>
                        <a:t>30,000 </a:t>
                      </a:r>
                    </a:p>
                  </a:txBody>
                  <a:tcPr marL="7620" marR="7620" marT="7620" marB="0" anchor="b"/>
                </a:tc>
                <a:extLst>
                  <a:ext uri="{0D108BD9-81ED-4DB2-BD59-A6C34878D82A}">
                    <a16:rowId xmlns:a16="http://schemas.microsoft.com/office/drawing/2014/main" xmlns="" val="2004136269"/>
                  </a:ext>
                </a:extLst>
              </a:tr>
              <a:tr h="405274">
                <a:tc>
                  <a:txBody>
                    <a:bodyPr/>
                    <a:lstStyle/>
                    <a:p>
                      <a:pPr algn="ctr" fontAlgn="b"/>
                      <a:endParaRPr lang="en-US" sz="1800" b="0" i="0" u="none" strike="noStrike" dirty="0">
                        <a:solidFill>
                          <a:srgbClr val="000000"/>
                        </a:solidFill>
                        <a:effectLst/>
                        <a:latin typeface="+mj-lt"/>
                      </a:endParaRPr>
                    </a:p>
                  </a:txBody>
                  <a:tcPr marL="7620" marR="7620" marT="7620" marB="0" anchor="b"/>
                </a:tc>
                <a:tc>
                  <a:txBody>
                    <a:bodyPr/>
                    <a:lstStyle/>
                    <a:p>
                      <a:pPr algn="ctr" fontAlgn="b"/>
                      <a:endParaRPr lang="en-US" sz="1800" b="0" i="0" u="none" strike="noStrike">
                        <a:solidFill>
                          <a:srgbClr val="000000"/>
                        </a:solidFill>
                        <a:effectLst/>
                        <a:latin typeface="+mj-lt"/>
                      </a:endParaRPr>
                    </a:p>
                  </a:txBody>
                  <a:tcPr marL="7620" marR="7620" marT="7620" marB="0" anchor="b"/>
                </a:tc>
                <a:tc>
                  <a:txBody>
                    <a:bodyPr/>
                    <a:lstStyle/>
                    <a:p>
                      <a:pPr algn="ctr" fontAlgn="b"/>
                      <a:endParaRPr lang="en-US" sz="1800" b="0" i="0" u="none" strike="noStrike" dirty="0">
                        <a:solidFill>
                          <a:srgbClr val="000000"/>
                        </a:solidFill>
                        <a:effectLst/>
                        <a:latin typeface="+mj-lt"/>
                      </a:endParaRPr>
                    </a:p>
                  </a:txBody>
                  <a:tcPr marL="7620" marR="7620" marT="7620" marB="0" anchor="b"/>
                </a:tc>
                <a:tc>
                  <a:txBody>
                    <a:bodyPr/>
                    <a:lstStyle/>
                    <a:p>
                      <a:pPr algn="ctr" fontAlgn="b"/>
                      <a:endParaRPr lang="en-US" sz="18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xmlns="" val="359317626"/>
                  </a:ext>
                </a:extLst>
              </a:tr>
              <a:tr h="405274">
                <a:tc>
                  <a:txBody>
                    <a:bodyPr/>
                    <a:lstStyle/>
                    <a:p>
                      <a:pPr algn="ctr" fontAlgn="b"/>
                      <a:r>
                        <a:rPr lang="en-US" sz="1800" b="1" i="0" u="none" strike="noStrike" dirty="0">
                          <a:solidFill>
                            <a:srgbClr val="000000"/>
                          </a:solidFill>
                          <a:effectLst/>
                          <a:latin typeface="+mj-lt"/>
                        </a:rPr>
                        <a:t>Net Gain</a:t>
                      </a:r>
                      <a:r>
                        <a:rPr lang="en-US" sz="1600" b="1" i="0" u="none" strike="noStrike" dirty="0">
                          <a:solidFill>
                            <a:srgbClr val="000000"/>
                          </a:solidFill>
                          <a:effectLst/>
                          <a:latin typeface="+mj-lt"/>
                        </a:rPr>
                        <a:t>   </a:t>
                      </a:r>
                    </a:p>
                  </a:txBody>
                  <a:tcPr marL="7620" marR="7620" marT="7620" marB="0" anchor="b"/>
                </a:tc>
                <a:tc>
                  <a:txBody>
                    <a:bodyPr/>
                    <a:lstStyle/>
                    <a:p>
                      <a:pPr algn="ctr" fontAlgn="b"/>
                      <a:r>
                        <a:rPr lang="en-US" sz="1800" b="1" i="0" u="none" strike="noStrike" dirty="0">
                          <a:solidFill>
                            <a:srgbClr val="000000"/>
                          </a:solidFill>
                          <a:effectLst/>
                          <a:latin typeface="+mj-lt"/>
                        </a:rPr>
                        <a:t>17% </a:t>
                      </a:r>
                    </a:p>
                  </a:txBody>
                  <a:tcPr marL="7620" marR="7620" marT="7620" marB="0" anchor="b"/>
                </a:tc>
                <a:tc>
                  <a:txBody>
                    <a:bodyPr/>
                    <a:lstStyle/>
                    <a:p>
                      <a:pPr algn="ctr" fontAlgn="b"/>
                      <a:r>
                        <a:rPr lang="en-US" sz="1800" b="1" i="0" u="none" strike="noStrike" dirty="0">
                          <a:solidFill>
                            <a:srgbClr val="000000"/>
                          </a:solidFill>
                          <a:effectLst/>
                          <a:latin typeface="+mj-lt"/>
                        </a:rPr>
                        <a:t>170,000 </a:t>
                      </a:r>
                    </a:p>
                  </a:txBody>
                  <a:tcPr marL="7620" marR="7620" marT="7620" marB="0" anchor="b"/>
                </a:tc>
                <a:tc>
                  <a:txBody>
                    <a:bodyPr/>
                    <a:lstStyle/>
                    <a:p>
                      <a:pPr algn="ctr" fontAlgn="b"/>
                      <a:r>
                        <a:rPr lang="en-US" sz="1800" b="0" i="0" u="none" strike="noStrike" dirty="0">
                          <a:solidFill>
                            <a:srgbClr val="000000"/>
                          </a:solidFill>
                          <a:effectLst/>
                          <a:latin typeface="+mj-lt"/>
                        </a:rPr>
                        <a:t>                </a:t>
                      </a:r>
                    </a:p>
                  </a:txBody>
                  <a:tcPr marL="7620" marR="7620" marT="7620" marB="0" anchor="b"/>
                </a:tc>
                <a:extLst>
                  <a:ext uri="{0D108BD9-81ED-4DB2-BD59-A6C34878D82A}">
                    <a16:rowId xmlns:a16="http://schemas.microsoft.com/office/drawing/2014/main" xmlns="" val="2017016608"/>
                  </a:ext>
                </a:extLst>
              </a:tr>
            </a:tbl>
          </a:graphicData>
        </a:graphic>
      </p:graphicFrame>
      <p:sp>
        <p:nvSpPr>
          <p:cNvPr id="7" name="Title 6">
            <a:extLst>
              <a:ext uri="{FF2B5EF4-FFF2-40B4-BE49-F238E27FC236}">
                <a16:creationId xmlns:a16="http://schemas.microsoft.com/office/drawing/2014/main" xmlns="" id="{E3D80783-22BF-4B45-B03D-BFA13DB8DC9F}"/>
              </a:ext>
            </a:extLst>
          </p:cNvPr>
          <p:cNvSpPr>
            <a:spLocks noGrp="1"/>
          </p:cNvSpPr>
          <p:nvPr>
            <p:ph type="title"/>
          </p:nvPr>
        </p:nvSpPr>
        <p:spPr/>
        <p:txBody>
          <a:bodyPr>
            <a:normAutofit fontScale="90000"/>
          </a:bodyPr>
          <a:lstStyle/>
          <a:p>
            <a:r>
              <a:rPr lang="en-US" sz="3200" dirty="0"/>
              <a:t>Stepping Up Your Game</a:t>
            </a:r>
            <a:r>
              <a:rPr lang="en-US" sz="3600" dirty="0"/>
              <a:t/>
            </a:r>
            <a:br>
              <a:rPr lang="en-US" sz="3600" dirty="0"/>
            </a:br>
            <a:r>
              <a:rPr lang="en-US" sz="3600" dirty="0"/>
              <a:t>     Does this make “Cents?” </a:t>
            </a:r>
            <a:r>
              <a:rPr lang="en-US" sz="2700" b="1" dirty="0">
                <a:solidFill>
                  <a:srgbClr val="0070C0"/>
                </a:solidFill>
              </a:rPr>
              <a:t>(No - It makes Dollars!!)  </a:t>
            </a:r>
            <a:r>
              <a:rPr lang="en-US" sz="2700" dirty="0">
                <a:solidFill>
                  <a:srgbClr val="0070C0"/>
                </a:solidFill>
                <a:sym typeface="Wingdings" panose="05000000000000000000" pitchFamily="2" charset="2"/>
              </a:rPr>
              <a:t> </a:t>
            </a:r>
            <a:endParaRPr lang="en-US" sz="2700" dirty="0">
              <a:solidFill>
                <a:srgbClr val="0070C0"/>
              </a:solidFill>
            </a:endParaRPr>
          </a:p>
        </p:txBody>
      </p:sp>
      <p:sp>
        <p:nvSpPr>
          <p:cNvPr id="3" name="Rectangle 2">
            <a:extLst>
              <a:ext uri="{FF2B5EF4-FFF2-40B4-BE49-F238E27FC236}">
                <a16:creationId xmlns:a16="http://schemas.microsoft.com/office/drawing/2014/main" xmlns="" id="{2A8E247E-2224-4FE0-BE9E-FA19108D7633}"/>
              </a:ext>
            </a:extLst>
          </p:cNvPr>
          <p:cNvSpPr/>
          <p:nvPr/>
        </p:nvSpPr>
        <p:spPr>
          <a:xfrm>
            <a:off x="1802169" y="4774837"/>
            <a:ext cx="9551631" cy="369332"/>
          </a:xfrm>
          <a:prstGeom prst="rect">
            <a:avLst/>
          </a:prstGeom>
        </p:spPr>
        <p:txBody>
          <a:bodyPr wrap="square">
            <a:spAutoFit/>
          </a:bodyPr>
          <a:lstStyle/>
          <a:p>
            <a:r>
              <a:rPr lang="en-US" b="1" dirty="0">
                <a:solidFill>
                  <a:schemeClr val="accent1"/>
                </a:solidFill>
              </a:rPr>
              <a:t> </a:t>
            </a:r>
          </a:p>
        </p:txBody>
      </p:sp>
      <p:sp>
        <p:nvSpPr>
          <p:cNvPr id="4" name="Rectangle 3">
            <a:extLst>
              <a:ext uri="{FF2B5EF4-FFF2-40B4-BE49-F238E27FC236}">
                <a16:creationId xmlns:a16="http://schemas.microsoft.com/office/drawing/2014/main" xmlns="" id="{6F6E3FF1-FFC7-436B-950D-CF59332D0F99}"/>
              </a:ext>
            </a:extLst>
          </p:cNvPr>
          <p:cNvSpPr/>
          <p:nvPr/>
        </p:nvSpPr>
        <p:spPr>
          <a:xfrm>
            <a:off x="1669001" y="5183678"/>
            <a:ext cx="9445840" cy="1200329"/>
          </a:xfrm>
          <a:prstGeom prst="rect">
            <a:avLst/>
          </a:prstGeom>
        </p:spPr>
        <p:txBody>
          <a:bodyPr wrap="square">
            <a:spAutoFit/>
          </a:bodyPr>
          <a:lstStyle/>
          <a:p>
            <a:pPr algn="ctr"/>
            <a:r>
              <a:rPr lang="en-US" sz="2400" dirty="0">
                <a:solidFill>
                  <a:schemeClr val="accent1"/>
                </a:solidFill>
              </a:rPr>
              <a:t>This Condensing Boiler is </a:t>
            </a:r>
            <a:r>
              <a:rPr lang="en-US" sz="2400" b="1" u="sng" dirty="0">
                <a:solidFill>
                  <a:srgbClr val="0070C0"/>
                </a:solidFill>
              </a:rPr>
              <a:t>17% more efficient</a:t>
            </a:r>
            <a:r>
              <a:rPr lang="en-US" sz="2400" b="1" dirty="0">
                <a:solidFill>
                  <a:schemeClr val="accent1"/>
                </a:solidFill>
              </a:rPr>
              <a:t>, </a:t>
            </a:r>
            <a:r>
              <a:rPr lang="en-US" sz="2400" dirty="0">
                <a:solidFill>
                  <a:schemeClr val="accent1"/>
                </a:solidFill>
              </a:rPr>
              <a:t>which equates to an</a:t>
            </a:r>
            <a:r>
              <a:rPr lang="en-US" sz="2400" b="1" dirty="0">
                <a:solidFill>
                  <a:schemeClr val="accent1"/>
                </a:solidFill>
              </a:rPr>
              <a:t> </a:t>
            </a:r>
            <a:r>
              <a:rPr lang="en-US" sz="2400" b="1" u="sng" dirty="0">
                <a:solidFill>
                  <a:srgbClr val="0070C0"/>
                </a:solidFill>
              </a:rPr>
              <a:t>additional 170,000 BTU/Hour </a:t>
            </a:r>
            <a:r>
              <a:rPr lang="en-US" sz="2400" dirty="0">
                <a:solidFill>
                  <a:schemeClr val="accent1"/>
                </a:solidFill>
              </a:rPr>
              <a:t>being transferred to the boiler water instead of going up the stack</a:t>
            </a:r>
            <a:r>
              <a:rPr lang="en-US" dirty="0">
                <a:solidFill>
                  <a:schemeClr val="accent1"/>
                </a:solidFill>
              </a:rPr>
              <a:t>! </a:t>
            </a:r>
          </a:p>
        </p:txBody>
      </p:sp>
    </p:spTree>
    <p:extLst>
      <p:ext uri="{BB962C8B-B14F-4D97-AF65-F5344CB8AC3E}">
        <p14:creationId xmlns:p14="http://schemas.microsoft.com/office/powerpoint/2010/main" val="2569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F292C50-8DEC-4D01-8296-679A3178C7A4}"/>
              </a:ext>
            </a:extLst>
          </p:cNvPr>
          <p:cNvSpPr>
            <a:spLocks noGrp="1"/>
          </p:cNvSpPr>
          <p:nvPr>
            <p:ph idx="1"/>
          </p:nvPr>
        </p:nvSpPr>
        <p:spPr>
          <a:xfrm>
            <a:off x="4158184" y="1647031"/>
            <a:ext cx="4868516" cy="4351338"/>
          </a:xfrm>
        </p:spPr>
        <p:txBody>
          <a:bodyPr>
            <a:normAutofit/>
          </a:bodyPr>
          <a:lstStyle/>
          <a:p>
            <a:pPr marL="0" indent="0">
              <a:buNone/>
            </a:pPr>
            <a:r>
              <a:rPr lang="en-US" sz="3200" dirty="0">
                <a:solidFill>
                  <a:srgbClr val="0070C0"/>
                </a:solidFill>
                <a:latin typeface="+mj-lt"/>
              </a:rPr>
              <a:t>We Have The Questions… </a:t>
            </a:r>
          </a:p>
          <a:p>
            <a:pPr marL="0" indent="0">
              <a:buNone/>
            </a:pPr>
            <a:endParaRPr lang="en-US" sz="3200" dirty="0">
              <a:solidFill>
                <a:srgbClr val="0070C0"/>
              </a:solidFill>
              <a:latin typeface="+mj-lt"/>
            </a:endParaRPr>
          </a:p>
          <a:p>
            <a:pPr marL="0" indent="0">
              <a:buNone/>
            </a:pPr>
            <a:r>
              <a:rPr lang="en-US" sz="3200" dirty="0">
                <a:solidFill>
                  <a:srgbClr val="0070C0"/>
                </a:solidFill>
                <a:latin typeface="+mj-lt"/>
              </a:rPr>
              <a:t>Do </a:t>
            </a:r>
            <a:r>
              <a:rPr lang="en-US" sz="3200" u="sng" dirty="0">
                <a:solidFill>
                  <a:srgbClr val="0070C0"/>
                </a:solidFill>
                <a:latin typeface="+mj-lt"/>
              </a:rPr>
              <a:t>You</a:t>
            </a:r>
            <a:r>
              <a:rPr lang="en-US" sz="3200" dirty="0">
                <a:solidFill>
                  <a:srgbClr val="0070C0"/>
                </a:solidFill>
                <a:latin typeface="+mj-lt"/>
              </a:rPr>
              <a:t> Have The Answers?</a:t>
            </a:r>
          </a:p>
        </p:txBody>
      </p:sp>
      <p:sp>
        <p:nvSpPr>
          <p:cNvPr id="101378" name="Rectangle 2"/>
          <p:cNvSpPr>
            <a:spLocks noGrp="1" noChangeArrowheads="1"/>
          </p:cNvSpPr>
          <p:nvPr>
            <p:ph type="title"/>
          </p:nvPr>
        </p:nvSpPr>
        <p:spPr>
          <a:xfrm>
            <a:off x="2099228" y="321468"/>
            <a:ext cx="9029700" cy="1325563"/>
          </a:xfrm>
        </p:spPr>
        <p:txBody>
          <a:bodyPr/>
          <a:lstStyle/>
          <a:p>
            <a:pPr algn="ctr" eaLnBrk="1" hangingPunct="1">
              <a:defRPr/>
            </a:pPr>
            <a:r>
              <a:rPr lang="en-US" dirty="0">
                <a:effectLst>
                  <a:outerShdw blurRad="38100" dist="38100" dir="2700000" algn="tl">
                    <a:srgbClr val="000000">
                      <a:alpha val="43137"/>
                    </a:srgbClr>
                  </a:outerShdw>
                </a:effectLst>
              </a:rPr>
              <a:t>Questions and Answers! </a:t>
            </a:r>
          </a:p>
        </p:txBody>
      </p:sp>
      <p:pic>
        <p:nvPicPr>
          <p:cNvPr id="105477" name="Picture 2" descr="C:\Users\jmozeika\AppData\Local\Microsoft\Windows\Temporary Internet Files\Content.IE5\1DOL5AUS\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5355" y="1329534"/>
            <a:ext cx="185737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3" descr="C:\Users\jmozeika\AppData\Local\Microsoft\Windows\Temporary Internet Files\Content.IE5\HN0ED470\MC9000787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636" y="1329534"/>
            <a:ext cx="16224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4" descr="C:\Users\jmozeika\AppData\Local\Microsoft\Windows\Temporary Internet Files\Content.IE5\1DOL5AUS\MC90043441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04495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79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CBF61E44-C2A1-43A1-BB57-7A1366E735B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60643" y="1825916"/>
            <a:ext cx="6486355" cy="4822021"/>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5858932" y="1178906"/>
            <a:ext cx="4754880" cy="641350"/>
          </a:xfrm>
        </p:spPr>
        <p:txBody>
          <a:bodyPr/>
          <a:lstStyle/>
          <a:p>
            <a:r>
              <a:rPr lang="en-US" dirty="0">
                <a:solidFill>
                  <a:srgbClr val="0070C0"/>
                </a:solidFill>
                <a:latin typeface="+mj-lt"/>
              </a:rPr>
              <a:t>BAS GUI View: </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798989" y="1817426"/>
            <a:ext cx="4660778" cy="3978275"/>
          </a:xfrm>
        </p:spPr>
        <p:txBody>
          <a:bodyPr>
            <a:normAutofit/>
          </a:bodyPr>
          <a:lstStyle/>
          <a:p>
            <a:pPr marL="0" indent="0">
              <a:buNone/>
            </a:pPr>
            <a:r>
              <a:rPr lang="en-US" u="sng" dirty="0"/>
              <a:t>BAS Indicates: </a:t>
            </a:r>
          </a:p>
          <a:p>
            <a:r>
              <a:rPr lang="en-US" dirty="0"/>
              <a:t>Boiler operations are normal</a:t>
            </a:r>
          </a:p>
          <a:p>
            <a:r>
              <a:rPr lang="en-US" dirty="0"/>
              <a:t>Boiler pumps are circulating  </a:t>
            </a:r>
          </a:p>
          <a:p>
            <a:r>
              <a:rPr lang="en-US" dirty="0"/>
              <a:t>Heat Valve is closed</a:t>
            </a:r>
          </a:p>
          <a:p>
            <a:r>
              <a:rPr lang="en-US" dirty="0"/>
              <a:t>Space temp reads 120 degrees </a:t>
            </a:r>
          </a:p>
          <a:p>
            <a:pPr lvl="1"/>
            <a:r>
              <a:rPr lang="en-US" dirty="0"/>
              <a:t>Trend space temp was normal until 10:00am then sharply increased</a:t>
            </a:r>
          </a:p>
          <a:p>
            <a:pPr marL="0" indent="0">
              <a:buNone/>
            </a:pPr>
            <a:endParaRPr lang="en-US" sz="800" dirty="0"/>
          </a:p>
          <a:p>
            <a:r>
              <a:rPr lang="en-US" dirty="0"/>
              <a:t>What could the problem be?</a:t>
            </a:r>
          </a:p>
          <a:p>
            <a:pPr marL="0" indent="0">
              <a:buNone/>
            </a:pPr>
            <a:endParaRPr lang="en-US" dirty="0"/>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104052" y="1181736"/>
            <a:ext cx="4754880" cy="641350"/>
          </a:xfrm>
        </p:spPr>
        <p:txBody>
          <a:bodyPr/>
          <a:lstStyle/>
          <a:p>
            <a:r>
              <a:rPr lang="en-US" dirty="0">
                <a:solidFill>
                  <a:srgbClr val="0070C0"/>
                </a:solidFill>
                <a:latin typeface="+mj-lt"/>
              </a:rPr>
              <a:t>11:00 AM: No Heat In Cafeteria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p:txBody>
          <a:bodyPr/>
          <a:lstStyle/>
          <a:p>
            <a:r>
              <a:rPr lang="en-US" dirty="0"/>
              <a:t>System: VAV with Hot Water Reheat</a:t>
            </a:r>
          </a:p>
        </p:txBody>
      </p:sp>
    </p:spTree>
    <p:extLst>
      <p:ext uri="{BB962C8B-B14F-4D97-AF65-F5344CB8AC3E}">
        <p14:creationId xmlns:p14="http://schemas.microsoft.com/office/powerpoint/2010/main" val="9201830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1000"/>
                                        <p:tgtEl>
                                          <p:spTgt spid="5">
                                            <p:txEl>
                                              <p:pRg st="5" end="5"/>
                                            </p:txEl>
                                          </p:spTgt>
                                        </p:tgtEl>
                                      </p:cBhvr>
                                    </p:animEffect>
                                    <p:anim calcmode="lin" valueType="num">
                                      <p:cBhvr>
                                        <p:cTn id="4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 calcmode="lin" valueType="num">
                                      <p:cBhvr>
                                        <p:cTn id="52"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3"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4"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5"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CBF61E44-C2A1-43A1-BB57-7A1366E735B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60643" y="1825916"/>
            <a:ext cx="6486355" cy="4822021"/>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5858932" y="1178906"/>
            <a:ext cx="4754880" cy="641350"/>
          </a:xfrm>
        </p:spPr>
        <p:txBody>
          <a:bodyPr/>
          <a:lstStyle/>
          <a:p>
            <a:r>
              <a:rPr lang="en-US" dirty="0">
                <a:solidFill>
                  <a:srgbClr val="0070C0"/>
                </a:solidFill>
                <a:latin typeface="+mj-lt"/>
              </a:rPr>
              <a:t>BAS GUI View: </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736847" y="1817426"/>
            <a:ext cx="4823796" cy="4503475"/>
          </a:xfrm>
        </p:spPr>
        <p:txBody>
          <a:bodyPr>
            <a:normAutofit lnSpcReduction="10000"/>
          </a:bodyPr>
          <a:lstStyle/>
          <a:p>
            <a:pPr marL="0" indent="0">
              <a:buNone/>
            </a:pPr>
            <a:r>
              <a:rPr lang="en-US" u="sng" dirty="0"/>
              <a:t>Conditions Found / Actions:</a:t>
            </a:r>
          </a:p>
          <a:p>
            <a:pPr marL="0" indent="0">
              <a:buNone/>
            </a:pPr>
            <a:r>
              <a:rPr lang="en-US" dirty="0"/>
              <a:t>Portable coffee pot was inadvertently placed under the space sensor in the cafeteria.  The heat it produced told the space sensor to close the heat valve and allow 55 degree air to pass and cool the space.  Now the space is over cooled! </a:t>
            </a:r>
          </a:p>
          <a:p>
            <a:pPr marL="0" indent="0">
              <a:buNone/>
            </a:pPr>
            <a:endParaRPr lang="en-US" sz="800" dirty="0"/>
          </a:p>
          <a:p>
            <a:pPr marL="0" indent="0">
              <a:buNone/>
            </a:pPr>
            <a:r>
              <a:rPr lang="en-US" dirty="0"/>
              <a:t>Action: </a:t>
            </a:r>
          </a:p>
          <a:p>
            <a:pPr marL="0" indent="0">
              <a:buNone/>
            </a:pPr>
            <a:r>
              <a:rPr lang="en-US" dirty="0"/>
              <a:t>Move the coffee pot! </a:t>
            </a:r>
          </a:p>
          <a:p>
            <a:pPr marL="0" indent="0">
              <a:buNone/>
            </a:pPr>
            <a:endParaRPr lang="en-US" sz="800" dirty="0"/>
          </a:p>
          <a:p>
            <a:pPr marL="0" indent="0">
              <a:buNone/>
            </a:pPr>
            <a:r>
              <a:rPr lang="en-US" sz="2000" i="1" dirty="0"/>
              <a:t>Note to Self: </a:t>
            </a:r>
          </a:p>
          <a:p>
            <a:pPr marL="0" indent="0" algn="ctr">
              <a:buNone/>
            </a:pPr>
            <a:r>
              <a:rPr lang="en-US" sz="2000" i="1" dirty="0"/>
              <a:t>It’s not always a system problem!</a:t>
            </a:r>
          </a:p>
          <a:p>
            <a:pPr marL="0" indent="0">
              <a:buNone/>
            </a:pPr>
            <a:endParaRPr lang="en-US" dirty="0"/>
          </a:p>
          <a:p>
            <a:pPr marL="0" indent="0">
              <a:buNone/>
            </a:pPr>
            <a:endParaRPr lang="en-US" dirty="0"/>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104052" y="1181736"/>
            <a:ext cx="4754880" cy="641350"/>
          </a:xfrm>
        </p:spPr>
        <p:txBody>
          <a:bodyPr/>
          <a:lstStyle/>
          <a:p>
            <a:r>
              <a:rPr lang="en-US" dirty="0">
                <a:solidFill>
                  <a:srgbClr val="0070C0"/>
                </a:solidFill>
                <a:latin typeface="+mj-lt"/>
              </a:rPr>
              <a:t>11:00am: No Heat In Cafeteria</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p:txBody>
          <a:bodyPr/>
          <a:lstStyle/>
          <a:p>
            <a:r>
              <a:rPr lang="en-US" dirty="0"/>
              <a:t>System: VAV with Hot Water Reheat</a:t>
            </a:r>
          </a:p>
        </p:txBody>
      </p:sp>
    </p:spTree>
    <p:extLst>
      <p:ext uri="{BB962C8B-B14F-4D97-AF65-F5344CB8AC3E}">
        <p14:creationId xmlns:p14="http://schemas.microsoft.com/office/powerpoint/2010/main" val="19167012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calcmode="lin" valueType="num">
                                      <p:cBhvr>
                                        <p:cTn id="26"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2000"/>
                                        <p:tgtEl>
                                          <p:spTgt spid="5">
                                            <p:txEl>
                                              <p:pRg st="7" end="7"/>
                                            </p:txEl>
                                          </p:spTgt>
                                        </p:tgtEl>
                                      </p:cBhvr>
                                    </p:animEffect>
                                    <p:anim calcmode="lin" valueType="num">
                                      <p:cBhvr>
                                        <p:cTn id="34" dur="2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35" dur="20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9499CD9D-63D5-4BB8-8641-98965F249E5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26603" y="1908699"/>
            <a:ext cx="6554396" cy="4847208"/>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6096000" y="1168400"/>
            <a:ext cx="4884938" cy="641350"/>
          </a:xfrm>
        </p:spPr>
        <p:txBody>
          <a:bodyPr/>
          <a:lstStyle/>
          <a:p>
            <a:r>
              <a:rPr lang="en-US" dirty="0">
                <a:solidFill>
                  <a:srgbClr val="0070C0"/>
                </a:solidFill>
                <a:latin typeface="+mj-lt"/>
              </a:rPr>
              <a:t>BAS GUI View:</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882588" y="1809750"/>
            <a:ext cx="4346360" cy="3978275"/>
          </a:xfrm>
        </p:spPr>
        <p:txBody>
          <a:bodyPr>
            <a:normAutofit fontScale="92500"/>
          </a:bodyPr>
          <a:lstStyle/>
          <a:p>
            <a:pPr marL="0" indent="0">
              <a:buNone/>
            </a:pPr>
            <a:r>
              <a:rPr lang="en-US" u="sng" dirty="0"/>
              <a:t>BAS Indicates: </a:t>
            </a:r>
          </a:p>
          <a:p>
            <a:r>
              <a:rPr lang="en-US" dirty="0"/>
              <a:t>Space temp reading is 80 degrees </a:t>
            </a:r>
          </a:p>
          <a:p>
            <a:r>
              <a:rPr lang="en-US" dirty="0"/>
              <a:t>OA Temp is  95 degrees</a:t>
            </a:r>
          </a:p>
          <a:p>
            <a:r>
              <a:rPr lang="en-US" dirty="0"/>
              <a:t>Both compressors are running   </a:t>
            </a:r>
          </a:p>
          <a:p>
            <a:r>
              <a:rPr lang="en-US" dirty="0"/>
              <a:t>Indoor blower status is “ON” </a:t>
            </a:r>
          </a:p>
          <a:p>
            <a:r>
              <a:rPr lang="en-US" dirty="0"/>
              <a:t>Fan amps are lower than normal</a:t>
            </a:r>
          </a:p>
          <a:p>
            <a:r>
              <a:rPr lang="en-US" dirty="0"/>
              <a:t>Supply air temp is 42 degrees</a:t>
            </a:r>
          </a:p>
          <a:p>
            <a:endParaRPr lang="en-US" dirty="0"/>
          </a:p>
          <a:p>
            <a:r>
              <a:rPr lang="en-US" dirty="0"/>
              <a:t>What could the problem be?</a:t>
            </a:r>
          </a:p>
          <a:p>
            <a:pPr marL="0" indent="0">
              <a:buNone/>
            </a:pPr>
            <a:endParaRPr lang="en-US" dirty="0"/>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211062" y="1069975"/>
            <a:ext cx="4754881" cy="641350"/>
          </a:xfrm>
        </p:spPr>
        <p:txBody>
          <a:bodyPr/>
          <a:lstStyle/>
          <a:p>
            <a:r>
              <a:rPr lang="en-US" dirty="0">
                <a:solidFill>
                  <a:srgbClr val="0070C0"/>
                </a:solidFill>
                <a:latin typeface="+mj-lt"/>
              </a:rPr>
              <a:t>July 4</a:t>
            </a:r>
            <a:r>
              <a:rPr lang="en-US" baseline="30000" dirty="0">
                <a:solidFill>
                  <a:srgbClr val="0070C0"/>
                </a:solidFill>
                <a:latin typeface="+mj-lt"/>
              </a:rPr>
              <a:t>th</a:t>
            </a:r>
            <a:r>
              <a:rPr lang="en-US" dirty="0">
                <a:solidFill>
                  <a:srgbClr val="0070C0"/>
                </a:solidFill>
                <a:latin typeface="+mj-lt"/>
              </a:rPr>
              <a:t> - No Cooling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p:txBody>
          <a:bodyPr/>
          <a:lstStyle/>
          <a:p>
            <a:r>
              <a:rPr lang="en-US" dirty="0"/>
              <a:t>System: Rooftop Package Unit</a:t>
            </a:r>
          </a:p>
        </p:txBody>
      </p:sp>
    </p:spTree>
    <p:extLst>
      <p:ext uri="{BB962C8B-B14F-4D97-AF65-F5344CB8AC3E}">
        <p14:creationId xmlns:p14="http://schemas.microsoft.com/office/powerpoint/2010/main" val="120613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p:cTn id="5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16B37F64-4334-484F-9F48-DA2360B706FF}"/>
              </a:ext>
            </a:extLst>
          </p:cNvPr>
          <p:cNvSpPr>
            <a:spLocks noGrp="1"/>
          </p:cNvSpPr>
          <p:nvPr>
            <p:ph sz="quarter" idx="4"/>
          </p:nvPr>
        </p:nvSpPr>
        <p:spPr>
          <a:xfrm>
            <a:off x="5279987" y="1854153"/>
            <a:ext cx="6018320" cy="4759711"/>
          </a:xfrm>
        </p:spPr>
        <p:txBody>
          <a:bodyPr>
            <a:normAutofit/>
          </a:bodyPr>
          <a:lstStyle/>
          <a:p>
            <a:r>
              <a:rPr lang="en-US" dirty="0"/>
              <a:t>Advanced Digital Economizer Controls</a:t>
            </a:r>
          </a:p>
          <a:p>
            <a:r>
              <a:rPr lang="en-US" dirty="0"/>
              <a:t>Advanced Fault Detection and Diagnostics</a:t>
            </a:r>
          </a:p>
          <a:p>
            <a:r>
              <a:rPr lang="en-US" dirty="0"/>
              <a:t>Building Automation System</a:t>
            </a:r>
          </a:p>
          <a:p>
            <a:r>
              <a:rPr lang="en-US" dirty="0"/>
              <a:t>Demand Control Ventilation</a:t>
            </a:r>
          </a:p>
          <a:p>
            <a:r>
              <a:rPr lang="en-US" dirty="0"/>
              <a:t>Graphical User Interface</a:t>
            </a:r>
          </a:p>
          <a:p>
            <a:r>
              <a:rPr lang="en-US" dirty="0"/>
              <a:t>Internet of Things</a:t>
            </a:r>
          </a:p>
          <a:p>
            <a:r>
              <a:rPr lang="en-US" dirty="0"/>
              <a:t>Variable Air Volume </a:t>
            </a:r>
          </a:p>
          <a:p>
            <a:r>
              <a:rPr lang="en-US" dirty="0"/>
              <a:t>Variable Frequency Drive </a:t>
            </a:r>
          </a:p>
          <a:p>
            <a:r>
              <a:rPr lang="en-US" b="1" dirty="0"/>
              <a:t>Wave My Magic Wand! </a:t>
            </a:r>
          </a:p>
        </p:txBody>
      </p:sp>
      <p:sp>
        <p:nvSpPr>
          <p:cNvPr id="6" name="Text Placeholder 5">
            <a:extLst>
              <a:ext uri="{FF2B5EF4-FFF2-40B4-BE49-F238E27FC236}">
                <a16:creationId xmlns:a16="http://schemas.microsoft.com/office/drawing/2014/main" xmlns="" id="{BAD5F7BB-BE14-452A-8487-32463060A1C2}"/>
              </a:ext>
            </a:extLst>
          </p:cNvPr>
          <p:cNvSpPr>
            <a:spLocks noGrp="1"/>
          </p:cNvSpPr>
          <p:nvPr>
            <p:ph type="body" sz="quarter" idx="3"/>
          </p:nvPr>
        </p:nvSpPr>
        <p:spPr>
          <a:xfrm>
            <a:off x="5188682" y="1212803"/>
            <a:ext cx="6011971" cy="641350"/>
          </a:xfrm>
        </p:spPr>
        <p:txBody>
          <a:bodyPr>
            <a:normAutofit fontScale="92500"/>
          </a:bodyPr>
          <a:lstStyle/>
          <a:p>
            <a:r>
              <a:rPr lang="en-US" b="1" dirty="0">
                <a:solidFill>
                  <a:srgbClr val="0070C0"/>
                </a:solidFill>
                <a:latin typeface="+mj-lt"/>
              </a:rPr>
              <a:t>Meaning</a:t>
            </a:r>
          </a:p>
        </p:txBody>
      </p:sp>
      <p:sp>
        <p:nvSpPr>
          <p:cNvPr id="2" name="Content Placeholder 1">
            <a:extLst>
              <a:ext uri="{FF2B5EF4-FFF2-40B4-BE49-F238E27FC236}">
                <a16:creationId xmlns:a16="http://schemas.microsoft.com/office/drawing/2014/main" xmlns="" id="{FF85C352-947E-44CC-BBDB-BBDE3069552B}"/>
              </a:ext>
            </a:extLst>
          </p:cNvPr>
          <p:cNvSpPr>
            <a:spLocks noGrp="1"/>
          </p:cNvSpPr>
          <p:nvPr>
            <p:ph sz="half" idx="2"/>
          </p:nvPr>
        </p:nvSpPr>
        <p:spPr>
          <a:xfrm>
            <a:off x="2310086" y="1854153"/>
            <a:ext cx="1984240" cy="4688690"/>
          </a:xfrm>
        </p:spPr>
        <p:txBody>
          <a:bodyPr>
            <a:normAutofit/>
          </a:bodyPr>
          <a:lstStyle/>
          <a:p>
            <a:r>
              <a:rPr lang="en-US" dirty="0"/>
              <a:t>ADEC</a:t>
            </a:r>
          </a:p>
          <a:p>
            <a:r>
              <a:rPr lang="en-US" dirty="0"/>
              <a:t>AFDD </a:t>
            </a:r>
          </a:p>
          <a:p>
            <a:r>
              <a:rPr lang="en-US" dirty="0"/>
              <a:t>BAS</a:t>
            </a:r>
          </a:p>
          <a:p>
            <a:r>
              <a:rPr lang="en-US" dirty="0"/>
              <a:t>DCV</a:t>
            </a:r>
          </a:p>
          <a:p>
            <a:r>
              <a:rPr lang="en-US" dirty="0"/>
              <a:t>GUI</a:t>
            </a:r>
          </a:p>
          <a:p>
            <a:r>
              <a:rPr lang="en-US" dirty="0"/>
              <a:t>IoT</a:t>
            </a:r>
          </a:p>
          <a:p>
            <a:r>
              <a:rPr lang="en-US" dirty="0"/>
              <a:t>VAV</a:t>
            </a:r>
          </a:p>
          <a:p>
            <a:r>
              <a:rPr lang="en-US" dirty="0"/>
              <a:t>VFD</a:t>
            </a:r>
          </a:p>
          <a:p>
            <a:r>
              <a:rPr lang="en-US" dirty="0"/>
              <a:t>WMMW</a:t>
            </a:r>
          </a:p>
          <a:p>
            <a:endParaRPr lang="en-US" dirty="0"/>
          </a:p>
          <a:p>
            <a:pPr marL="0" indent="0">
              <a:buNone/>
            </a:pPr>
            <a:endParaRPr lang="en-US" dirty="0"/>
          </a:p>
          <a:p>
            <a:endParaRPr lang="en-US" dirty="0"/>
          </a:p>
          <a:p>
            <a:endParaRPr lang="en-US" dirty="0"/>
          </a:p>
        </p:txBody>
      </p:sp>
      <p:sp>
        <p:nvSpPr>
          <p:cNvPr id="5" name="Text Placeholder 4">
            <a:extLst>
              <a:ext uri="{FF2B5EF4-FFF2-40B4-BE49-F238E27FC236}">
                <a16:creationId xmlns:a16="http://schemas.microsoft.com/office/drawing/2014/main" xmlns="" id="{27A7ABC0-9993-4020-A0EC-D5A33A947C21}"/>
              </a:ext>
            </a:extLst>
          </p:cNvPr>
          <p:cNvSpPr>
            <a:spLocks noGrp="1"/>
          </p:cNvSpPr>
          <p:nvPr>
            <p:ph type="body" idx="1"/>
          </p:nvPr>
        </p:nvSpPr>
        <p:spPr>
          <a:xfrm>
            <a:off x="2086251" y="1212803"/>
            <a:ext cx="2431911" cy="641350"/>
          </a:xfrm>
        </p:spPr>
        <p:txBody>
          <a:bodyPr>
            <a:normAutofit fontScale="92500"/>
          </a:bodyPr>
          <a:lstStyle/>
          <a:p>
            <a:pPr algn="ctr"/>
            <a:r>
              <a:rPr lang="en-US" b="1" dirty="0">
                <a:solidFill>
                  <a:srgbClr val="0070C0"/>
                </a:solidFill>
                <a:latin typeface="+mj-lt"/>
              </a:rPr>
              <a:t>Acronym / Term</a:t>
            </a:r>
          </a:p>
        </p:txBody>
      </p:sp>
      <p:sp>
        <p:nvSpPr>
          <p:cNvPr id="3" name="Title 2">
            <a:extLst>
              <a:ext uri="{FF2B5EF4-FFF2-40B4-BE49-F238E27FC236}">
                <a16:creationId xmlns:a16="http://schemas.microsoft.com/office/drawing/2014/main" xmlns="" id="{D53B3942-E122-4EF0-AAAD-D9B852C9EDBD}"/>
              </a:ext>
            </a:extLst>
          </p:cNvPr>
          <p:cNvSpPr>
            <a:spLocks noGrp="1"/>
          </p:cNvSpPr>
          <p:nvPr>
            <p:ph type="title"/>
          </p:nvPr>
        </p:nvSpPr>
        <p:spPr>
          <a:xfrm>
            <a:off x="2086251" y="244136"/>
            <a:ext cx="7306228" cy="1143000"/>
          </a:xfrm>
        </p:spPr>
        <p:txBody>
          <a:bodyPr>
            <a:normAutofit/>
          </a:bodyPr>
          <a:lstStyle/>
          <a:p>
            <a:r>
              <a:rPr lang="en-US" dirty="0"/>
              <a:t>Foot Notes… </a:t>
            </a:r>
          </a:p>
        </p:txBody>
      </p:sp>
    </p:spTree>
    <p:extLst>
      <p:ext uri="{BB962C8B-B14F-4D97-AF65-F5344CB8AC3E}">
        <p14:creationId xmlns:p14="http://schemas.microsoft.com/office/powerpoint/2010/main" val="204704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p:cTn id="4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 calcmode="lin" valueType="num">
                                      <p:cBhvr>
                                        <p:cTn id="5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7">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 calcmode="lin" valueType="num">
                                      <p:cBhvr>
                                        <p:cTn id="5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61" dur="500"/>
                                        <p:tgtEl>
                                          <p:spTgt spid="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 calcmode="lin" valueType="num">
                                      <p:cBhvr>
                                        <p:cTn id="66"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68" dur="500"/>
                                        <p:tgtEl>
                                          <p:spTgt spid="7">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 calcmode="lin" valueType="num">
                                      <p:cBhvr>
                                        <p:cTn id="73"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75" dur="500"/>
                                        <p:tgtEl>
                                          <p:spTgt spid="7">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7">
                                            <p:txEl>
                                              <p:pRg st="5" end="5"/>
                                            </p:txEl>
                                          </p:spTgt>
                                        </p:tgtEl>
                                        <p:attrNameLst>
                                          <p:attrName>style.visibility</p:attrName>
                                        </p:attrNameLst>
                                      </p:cBhvr>
                                      <p:to>
                                        <p:strVal val="visible"/>
                                      </p:to>
                                    </p:set>
                                    <p:anim calcmode="lin" valueType="num">
                                      <p:cBhvr>
                                        <p:cTn id="80"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82" dur="500"/>
                                        <p:tgtEl>
                                          <p:spTgt spid="7">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 calcmode="lin" valueType="num">
                                      <p:cBhvr>
                                        <p:cTn id="8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8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89" dur="500"/>
                                        <p:tgtEl>
                                          <p:spTgt spid="7">
                                            <p:txEl>
                                              <p:pRg st="6" end="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7">
                                            <p:txEl>
                                              <p:pRg st="7" end="7"/>
                                            </p:txEl>
                                          </p:spTgt>
                                        </p:tgtEl>
                                        <p:attrNameLst>
                                          <p:attrName>style.visibility</p:attrName>
                                        </p:attrNameLst>
                                      </p:cBhvr>
                                      <p:to>
                                        <p:strVal val="visible"/>
                                      </p:to>
                                    </p:set>
                                    <p:anim calcmode="lin" valueType="num">
                                      <p:cBhvr>
                                        <p:cTn id="94"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95"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96" dur="500"/>
                                        <p:tgtEl>
                                          <p:spTgt spid="7">
                                            <p:txEl>
                                              <p:pRg st="7" end="7"/>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nodeType="clickEffect">
                                  <p:stCondLst>
                                    <p:cond delay="0"/>
                                  </p:stCondLst>
                                  <p:childTnLst>
                                    <p:set>
                                      <p:cBhvr>
                                        <p:cTn id="100" dur="1" fill="hold">
                                          <p:stCondLst>
                                            <p:cond delay="0"/>
                                          </p:stCondLst>
                                        </p:cTn>
                                        <p:tgtEl>
                                          <p:spTgt spid="7">
                                            <p:txEl>
                                              <p:pRg st="8" end="8"/>
                                            </p:txEl>
                                          </p:spTgt>
                                        </p:tgtEl>
                                        <p:attrNameLst>
                                          <p:attrName>style.visibility</p:attrName>
                                        </p:attrNameLst>
                                      </p:cBhvr>
                                      <p:to>
                                        <p:strVal val="visible"/>
                                      </p:to>
                                    </p:set>
                                    <p:animEffect transition="in" filter="fade">
                                      <p:cBhvr>
                                        <p:cTn id="101" dur="2000"/>
                                        <p:tgtEl>
                                          <p:spTgt spid="7">
                                            <p:txEl>
                                              <p:pRg st="8" end="8"/>
                                            </p:txEl>
                                          </p:spTgt>
                                        </p:tgtEl>
                                      </p:cBhvr>
                                    </p:animEffect>
                                    <p:anim calcmode="lin" valueType="num">
                                      <p:cBhvr>
                                        <p:cTn id="102" dur="2000" fill="hold"/>
                                        <p:tgtEl>
                                          <p:spTgt spid="7">
                                            <p:txEl>
                                              <p:pRg st="8" end="8"/>
                                            </p:txEl>
                                          </p:spTgt>
                                        </p:tgtEl>
                                        <p:attrNameLst>
                                          <p:attrName>ppt_w</p:attrName>
                                        </p:attrNameLst>
                                      </p:cBhvr>
                                      <p:tavLst>
                                        <p:tav tm="0" fmla="#ppt_w*sin(2.5*pi*$)">
                                          <p:val>
                                            <p:fltVal val="0"/>
                                          </p:val>
                                        </p:tav>
                                        <p:tav tm="100000">
                                          <p:val>
                                            <p:fltVal val="1"/>
                                          </p:val>
                                        </p:tav>
                                      </p:tavLst>
                                    </p:anim>
                                    <p:anim calcmode="lin" valueType="num">
                                      <p:cBhvr>
                                        <p:cTn id="103" dur="2000" fill="hold"/>
                                        <p:tgtEl>
                                          <p:spTgt spid="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9499CD9D-63D5-4BB8-8641-98965F249E5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75178" y="1711325"/>
            <a:ext cx="6554396" cy="4847208"/>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6096000" y="1069975"/>
            <a:ext cx="4884938" cy="641350"/>
          </a:xfrm>
        </p:spPr>
        <p:txBody>
          <a:bodyPr/>
          <a:lstStyle/>
          <a:p>
            <a:r>
              <a:rPr lang="en-US" dirty="0">
                <a:solidFill>
                  <a:srgbClr val="0070C0"/>
                </a:solidFill>
                <a:latin typeface="+mj-lt"/>
              </a:rPr>
              <a:t>BAS GUI View:</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820297" y="1809750"/>
            <a:ext cx="4754881" cy="3978275"/>
          </a:xfrm>
        </p:spPr>
        <p:txBody>
          <a:bodyPr>
            <a:normAutofit fontScale="92500" lnSpcReduction="20000"/>
          </a:bodyPr>
          <a:lstStyle/>
          <a:p>
            <a:pPr marL="0" indent="0">
              <a:buNone/>
            </a:pPr>
            <a:r>
              <a:rPr lang="en-US" u="sng" dirty="0"/>
              <a:t>Conditions Found / Actions:</a:t>
            </a:r>
          </a:p>
          <a:p>
            <a:pPr marL="0" indent="0">
              <a:buNone/>
            </a:pPr>
            <a:r>
              <a:rPr lang="en-US" dirty="0"/>
              <a:t>Helium balloons in space got sucked up into the return air grill, which restricted air flow and caused the cooling coil to ice up.</a:t>
            </a:r>
          </a:p>
          <a:p>
            <a:pPr marL="0" indent="0">
              <a:buNone/>
            </a:pPr>
            <a:endParaRPr lang="en-US" sz="900" dirty="0"/>
          </a:p>
          <a:p>
            <a:pPr marL="0" indent="0">
              <a:buNone/>
            </a:pPr>
            <a:r>
              <a:rPr lang="en-US" dirty="0"/>
              <a:t>Actions: </a:t>
            </a:r>
          </a:p>
          <a:p>
            <a:pPr marL="457200" indent="-457200">
              <a:buFont typeface="+mj-lt"/>
              <a:buAutoNum type="arabicPeriod"/>
            </a:pPr>
            <a:r>
              <a:rPr lang="en-US" dirty="0"/>
              <a:t>Remove balloons from return air grill.  Turn off unit, thaw the coil, and check unit operations.  </a:t>
            </a:r>
          </a:p>
          <a:p>
            <a:pPr marL="457200" indent="-457200">
              <a:buFont typeface="+mj-lt"/>
              <a:buAutoNum type="arabicPeriod"/>
            </a:pPr>
            <a:endParaRPr lang="en-US" sz="900" dirty="0"/>
          </a:p>
          <a:p>
            <a:pPr marL="457200" indent="-457200">
              <a:buFont typeface="+mj-lt"/>
              <a:buAutoNum type="arabicPeriod"/>
            </a:pPr>
            <a:r>
              <a:rPr lang="en-US" dirty="0"/>
              <a:t>Incorporate AFDD programming to protect the compressors and other system components.</a:t>
            </a:r>
          </a:p>
          <a:p>
            <a:pPr marL="0" indent="0">
              <a:buNone/>
            </a:pPr>
            <a:endParaRPr lang="en-US" dirty="0"/>
          </a:p>
          <a:p>
            <a:pPr marL="0" indent="0">
              <a:buNone/>
            </a:pPr>
            <a:endParaRPr lang="en-US" dirty="0"/>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211062" y="1069975"/>
            <a:ext cx="4754881" cy="641350"/>
          </a:xfrm>
        </p:spPr>
        <p:txBody>
          <a:bodyPr/>
          <a:lstStyle/>
          <a:p>
            <a:r>
              <a:rPr lang="en-US" dirty="0">
                <a:solidFill>
                  <a:srgbClr val="0070C0"/>
                </a:solidFill>
                <a:latin typeface="+mj-lt"/>
              </a:rPr>
              <a:t>July 4</a:t>
            </a:r>
            <a:r>
              <a:rPr lang="en-US" baseline="30000" dirty="0">
                <a:solidFill>
                  <a:srgbClr val="0070C0"/>
                </a:solidFill>
                <a:latin typeface="+mj-lt"/>
              </a:rPr>
              <a:t>th</a:t>
            </a:r>
            <a:r>
              <a:rPr lang="en-US" dirty="0">
                <a:solidFill>
                  <a:srgbClr val="0070C0"/>
                </a:solidFill>
                <a:latin typeface="+mj-lt"/>
              </a:rPr>
              <a:t> – No Cooling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p:txBody>
          <a:bodyPr/>
          <a:lstStyle/>
          <a:p>
            <a:r>
              <a:rPr lang="en-US" dirty="0"/>
              <a:t>System: Rooftop Package Unit</a:t>
            </a:r>
          </a:p>
        </p:txBody>
      </p:sp>
    </p:spTree>
    <p:extLst>
      <p:ext uri="{BB962C8B-B14F-4D97-AF65-F5344CB8AC3E}">
        <p14:creationId xmlns:p14="http://schemas.microsoft.com/office/powerpoint/2010/main" val="189586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p:cTn id="2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84F32121-EB55-4BA1-86CC-E17879380C5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637320" y="1738313"/>
            <a:ext cx="6554680" cy="4433889"/>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6096000" y="1096963"/>
            <a:ext cx="4754880" cy="641350"/>
          </a:xfrm>
        </p:spPr>
        <p:txBody>
          <a:bodyPr>
            <a:normAutofit/>
          </a:bodyPr>
          <a:lstStyle/>
          <a:p>
            <a:r>
              <a:rPr lang="en-US" dirty="0">
                <a:solidFill>
                  <a:srgbClr val="0070C0"/>
                </a:solidFill>
                <a:latin typeface="+mj-lt"/>
              </a:rPr>
              <a:t>BAS GUI View: </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882441" y="1966120"/>
            <a:ext cx="4754879" cy="3978275"/>
          </a:xfrm>
        </p:spPr>
        <p:txBody>
          <a:bodyPr>
            <a:normAutofit fontScale="92500" lnSpcReduction="20000"/>
          </a:bodyPr>
          <a:lstStyle/>
          <a:p>
            <a:pPr marL="0" indent="0">
              <a:buNone/>
            </a:pPr>
            <a:r>
              <a:rPr lang="en-US" u="sng" dirty="0"/>
              <a:t>BAS Indicates: </a:t>
            </a:r>
          </a:p>
          <a:p>
            <a:r>
              <a:rPr lang="en-US" dirty="0"/>
              <a:t>Building schedule is occupied from 7:00am until 5:00pm</a:t>
            </a:r>
          </a:p>
          <a:p>
            <a:pPr marL="0" indent="0">
              <a:buNone/>
            </a:pPr>
            <a:endParaRPr lang="en-US" sz="900" dirty="0"/>
          </a:p>
          <a:p>
            <a:r>
              <a:rPr lang="en-US" dirty="0"/>
              <a:t>Trend log shows low limit alarm from 7:00 until 7:15am every morning since outside air temps dropped below zero</a:t>
            </a:r>
          </a:p>
          <a:p>
            <a:pPr lvl="1"/>
            <a:r>
              <a:rPr lang="en-US" sz="2200" dirty="0"/>
              <a:t>Then alarm clears itself</a:t>
            </a:r>
          </a:p>
          <a:p>
            <a:pPr marL="0" indent="0">
              <a:buNone/>
            </a:pPr>
            <a:endParaRPr lang="en-US" sz="900" dirty="0"/>
          </a:p>
          <a:p>
            <a:r>
              <a:rPr lang="en-US" dirty="0"/>
              <a:t>Outside air damper position is closed when unoccupied and at 20% open during occupied hours </a:t>
            </a:r>
          </a:p>
          <a:p>
            <a:endParaRPr lang="en-US" dirty="0"/>
          </a:p>
          <a:p>
            <a:r>
              <a:rPr lang="en-US" dirty="0"/>
              <a:t>What could the problem be?</a:t>
            </a:r>
          </a:p>
          <a:p>
            <a:pPr marL="0" indent="0">
              <a:buNone/>
            </a:pPr>
            <a:endParaRPr lang="en-US" dirty="0"/>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171852" y="1096963"/>
            <a:ext cx="4754880" cy="641350"/>
          </a:xfrm>
        </p:spPr>
        <p:txBody>
          <a:bodyPr>
            <a:normAutofit/>
          </a:bodyPr>
          <a:lstStyle/>
          <a:p>
            <a:r>
              <a:rPr lang="en-US" dirty="0">
                <a:solidFill>
                  <a:srgbClr val="0070C0"/>
                </a:solidFill>
                <a:latin typeface="+mj-lt"/>
              </a:rPr>
              <a:t>Jan 15</a:t>
            </a:r>
            <a:r>
              <a:rPr lang="en-US" baseline="30000" dirty="0">
                <a:solidFill>
                  <a:srgbClr val="0070C0"/>
                </a:solidFill>
                <a:latin typeface="+mj-lt"/>
              </a:rPr>
              <a:t>th</a:t>
            </a:r>
            <a:r>
              <a:rPr lang="en-US" dirty="0">
                <a:solidFill>
                  <a:srgbClr val="0070C0"/>
                </a:solidFill>
                <a:latin typeface="+mj-lt"/>
              </a:rPr>
              <a:t> - Low Limit Alarm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p:txBody>
          <a:bodyPr/>
          <a:lstStyle/>
          <a:p>
            <a:r>
              <a:rPr lang="en-US" dirty="0"/>
              <a:t>System: Constant Volume AHU</a:t>
            </a:r>
          </a:p>
        </p:txBody>
      </p:sp>
    </p:spTree>
    <p:extLst>
      <p:ext uri="{BB962C8B-B14F-4D97-AF65-F5344CB8AC3E}">
        <p14:creationId xmlns:p14="http://schemas.microsoft.com/office/powerpoint/2010/main" val="279153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p:cTn id="4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84F32121-EB55-4BA1-86CC-E17879380C5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637320" y="1738313"/>
            <a:ext cx="6554680" cy="4433889"/>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6096000" y="1096963"/>
            <a:ext cx="4754880" cy="641350"/>
          </a:xfrm>
        </p:spPr>
        <p:txBody>
          <a:bodyPr>
            <a:normAutofit/>
          </a:bodyPr>
          <a:lstStyle/>
          <a:p>
            <a:r>
              <a:rPr lang="en-US" dirty="0">
                <a:solidFill>
                  <a:srgbClr val="0070C0"/>
                </a:solidFill>
                <a:latin typeface="+mj-lt"/>
              </a:rPr>
              <a:t>BAS GUI View: </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958788" y="1738313"/>
            <a:ext cx="4678532" cy="4433889"/>
          </a:xfrm>
        </p:spPr>
        <p:txBody>
          <a:bodyPr>
            <a:normAutofit fontScale="85000" lnSpcReduction="20000"/>
          </a:bodyPr>
          <a:lstStyle/>
          <a:p>
            <a:pPr marL="0" indent="0">
              <a:buNone/>
            </a:pPr>
            <a:r>
              <a:rPr lang="en-US" u="sng" dirty="0"/>
              <a:t>Conditions Found / Actions:</a:t>
            </a:r>
          </a:p>
          <a:p>
            <a:pPr marL="0" indent="0">
              <a:buNone/>
            </a:pPr>
            <a:endParaRPr lang="en-US" sz="900" u="sng" dirty="0"/>
          </a:p>
          <a:p>
            <a:pPr marL="0" indent="0">
              <a:buNone/>
            </a:pPr>
            <a:r>
              <a:rPr lang="en-US" dirty="0"/>
              <a:t>The key to understanding this alarm condition is “what happens at 7:00am” </a:t>
            </a:r>
          </a:p>
          <a:p>
            <a:pPr marL="0" indent="0">
              <a:buNone/>
            </a:pPr>
            <a:endParaRPr lang="en-US" sz="900" dirty="0"/>
          </a:p>
          <a:p>
            <a:pPr marL="0" indent="0">
              <a:buNone/>
            </a:pPr>
            <a:r>
              <a:rPr lang="en-US" dirty="0"/>
              <a:t>The system changes over to occupied setpoints, but the controls do not employ the optimum start function; thus, the outside air dampers open 20% right away and it takes the system 15 minutes for the supply air temperature to rise above the low limit setpoint.  </a:t>
            </a:r>
          </a:p>
          <a:p>
            <a:pPr marL="0" indent="0">
              <a:buNone/>
            </a:pPr>
            <a:endParaRPr lang="en-US" sz="900" dirty="0"/>
          </a:p>
          <a:p>
            <a:pPr marL="0" indent="0">
              <a:buNone/>
            </a:pPr>
            <a:r>
              <a:rPr lang="en-US" dirty="0"/>
              <a:t>Action: </a:t>
            </a:r>
          </a:p>
          <a:p>
            <a:pPr marL="0" indent="0">
              <a:buNone/>
            </a:pPr>
            <a:r>
              <a:rPr lang="en-US" dirty="0"/>
              <a:t>Install controls with optimum start function</a:t>
            </a:r>
          </a:p>
          <a:p>
            <a:pPr marL="0" indent="0">
              <a:buNone/>
            </a:pPr>
            <a:endParaRPr lang="en-US" dirty="0"/>
          </a:p>
          <a:p>
            <a:pPr marL="0" indent="0">
              <a:buNone/>
            </a:pPr>
            <a:r>
              <a:rPr lang="en-US" sz="2100" u="sng" dirty="0"/>
              <a:t>Note to Self:</a:t>
            </a:r>
          </a:p>
          <a:p>
            <a:pPr marL="0" indent="0" algn="ctr">
              <a:buNone/>
            </a:pPr>
            <a:r>
              <a:rPr lang="en-US" sz="2100" i="1" dirty="0"/>
              <a:t>Do your best to eliminate nuisance alarms!</a:t>
            </a:r>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171852" y="1096963"/>
            <a:ext cx="4754880" cy="641350"/>
          </a:xfrm>
        </p:spPr>
        <p:txBody>
          <a:bodyPr>
            <a:normAutofit/>
          </a:bodyPr>
          <a:lstStyle/>
          <a:p>
            <a:r>
              <a:rPr lang="en-US" dirty="0">
                <a:solidFill>
                  <a:srgbClr val="0070C0"/>
                </a:solidFill>
                <a:latin typeface="+mj-lt"/>
              </a:rPr>
              <a:t>Jan. 15</a:t>
            </a:r>
            <a:r>
              <a:rPr lang="en-US" baseline="30000" dirty="0">
                <a:solidFill>
                  <a:srgbClr val="0070C0"/>
                </a:solidFill>
                <a:latin typeface="+mj-lt"/>
              </a:rPr>
              <a:t>th</a:t>
            </a:r>
            <a:r>
              <a:rPr lang="en-US" dirty="0">
                <a:solidFill>
                  <a:srgbClr val="0070C0"/>
                </a:solidFill>
                <a:latin typeface="+mj-lt"/>
              </a:rPr>
              <a:t> Low Limit Alarm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p:txBody>
          <a:bodyPr/>
          <a:lstStyle/>
          <a:p>
            <a:r>
              <a:rPr lang="en-US" dirty="0"/>
              <a:t>System: Constant Volume AHU</a:t>
            </a:r>
          </a:p>
        </p:txBody>
      </p:sp>
    </p:spTree>
    <p:extLst>
      <p:ext uri="{BB962C8B-B14F-4D97-AF65-F5344CB8AC3E}">
        <p14:creationId xmlns:p14="http://schemas.microsoft.com/office/powerpoint/2010/main" val="53967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p:cTn id="1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p:cTn id="2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 calcmode="lin" valueType="num">
                                      <p:cBhvr>
                                        <p:cTn id="34"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2000"/>
                                        <p:tgtEl>
                                          <p:spTgt spid="5">
                                            <p:txEl>
                                              <p:pRg st="10" end="10"/>
                                            </p:txEl>
                                          </p:spTgt>
                                        </p:tgtEl>
                                      </p:cBhvr>
                                    </p:animEffect>
                                    <p:anim calcmode="lin" valueType="num">
                                      <p:cBhvr>
                                        <p:cTn id="42" dur="2000" fill="hold"/>
                                        <p:tgtEl>
                                          <p:spTgt spid="5">
                                            <p:txEl>
                                              <p:pRg st="10" end="10"/>
                                            </p:txEl>
                                          </p:spTgt>
                                        </p:tgtEl>
                                        <p:attrNameLst>
                                          <p:attrName>ppt_w</p:attrName>
                                        </p:attrNameLst>
                                      </p:cBhvr>
                                      <p:tavLst>
                                        <p:tav tm="0" fmla="#ppt_w*sin(2.5*pi*$)">
                                          <p:val>
                                            <p:fltVal val="0"/>
                                          </p:val>
                                        </p:tav>
                                        <p:tav tm="100000">
                                          <p:val>
                                            <p:fltVal val="1"/>
                                          </p:val>
                                        </p:tav>
                                      </p:tavLst>
                                    </p:anim>
                                    <p:anim calcmode="lin" valueType="num">
                                      <p:cBhvr>
                                        <p:cTn id="43" dur="2000" fill="hold"/>
                                        <p:tgtEl>
                                          <p:spTgt spid="5">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476036AD-4A2C-4927-97A7-E2F6B20F4F5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656918" y="1738312"/>
            <a:ext cx="6425591" cy="4777897"/>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6096000" y="1096963"/>
            <a:ext cx="4754880" cy="641350"/>
          </a:xfrm>
        </p:spPr>
        <p:txBody>
          <a:bodyPr>
            <a:normAutofit/>
          </a:bodyPr>
          <a:lstStyle/>
          <a:p>
            <a:r>
              <a:rPr lang="en-US" dirty="0">
                <a:solidFill>
                  <a:srgbClr val="0070C0"/>
                </a:solidFill>
              </a:rPr>
              <a:t>BAS GUI View:  </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858469" y="1795223"/>
            <a:ext cx="4938091" cy="4664073"/>
          </a:xfrm>
        </p:spPr>
        <p:txBody>
          <a:bodyPr>
            <a:normAutofit fontScale="92500" lnSpcReduction="20000"/>
          </a:bodyPr>
          <a:lstStyle/>
          <a:p>
            <a:pPr marL="0" indent="0">
              <a:buNone/>
            </a:pPr>
            <a:r>
              <a:rPr lang="en-US" u="sng" dirty="0"/>
              <a:t>BAS Indicates: </a:t>
            </a:r>
          </a:p>
          <a:p>
            <a:r>
              <a:rPr lang="en-US" dirty="0"/>
              <a:t>Space temp is satisfied at 70 degrees </a:t>
            </a:r>
          </a:p>
          <a:p>
            <a:pPr lvl="1"/>
            <a:r>
              <a:rPr lang="en-US" dirty="0"/>
              <a:t>Compressors are off</a:t>
            </a:r>
          </a:p>
          <a:p>
            <a:r>
              <a:rPr lang="en-US" dirty="0"/>
              <a:t>OA Temp is  95 degrees</a:t>
            </a:r>
          </a:p>
          <a:p>
            <a:r>
              <a:rPr lang="en-US" dirty="0"/>
              <a:t>OA Relative humidity is 75%</a:t>
            </a:r>
          </a:p>
          <a:p>
            <a:r>
              <a:rPr lang="en-US" dirty="0"/>
              <a:t>OA Damper position is normal</a:t>
            </a:r>
          </a:p>
          <a:p>
            <a:r>
              <a:rPr lang="en-US" dirty="0"/>
              <a:t>Indoor blower status is “ON” </a:t>
            </a:r>
          </a:p>
          <a:p>
            <a:pPr lvl="1"/>
            <a:r>
              <a:rPr lang="en-US" dirty="0"/>
              <a:t>Fan amps are normal</a:t>
            </a:r>
          </a:p>
          <a:p>
            <a:r>
              <a:rPr lang="en-US" dirty="0"/>
              <a:t>Trend log shows:</a:t>
            </a:r>
          </a:p>
          <a:p>
            <a:pPr lvl="1"/>
            <a:r>
              <a:rPr lang="en-US" dirty="0"/>
              <a:t>Shorter than normal run cycles when compared to previous years</a:t>
            </a:r>
          </a:p>
          <a:p>
            <a:pPr lvl="1"/>
            <a:r>
              <a:rPr lang="en-US" dirty="0"/>
              <a:t>LED Lighting upgrade was implemented last winter throughout facility</a:t>
            </a:r>
          </a:p>
          <a:p>
            <a:pPr marL="0" indent="0">
              <a:buNone/>
            </a:pPr>
            <a:endParaRPr lang="en-US" sz="900" dirty="0"/>
          </a:p>
          <a:p>
            <a:pPr algn="ctr"/>
            <a:r>
              <a:rPr lang="en-US" dirty="0"/>
              <a:t>What could the problem be?</a:t>
            </a:r>
          </a:p>
          <a:p>
            <a:pPr marL="0" indent="0">
              <a:buNone/>
            </a:pPr>
            <a:endParaRPr lang="en-US" dirty="0"/>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154689" y="1073391"/>
            <a:ext cx="4754880" cy="641350"/>
          </a:xfrm>
        </p:spPr>
        <p:txBody>
          <a:bodyPr>
            <a:normAutofit/>
          </a:bodyPr>
          <a:lstStyle/>
          <a:p>
            <a:r>
              <a:rPr lang="en-US" dirty="0">
                <a:solidFill>
                  <a:srgbClr val="0070C0"/>
                </a:solidFill>
              </a:rPr>
              <a:t>July 25</a:t>
            </a:r>
            <a:r>
              <a:rPr lang="en-US" baseline="30000" dirty="0">
                <a:solidFill>
                  <a:srgbClr val="0070C0"/>
                </a:solidFill>
              </a:rPr>
              <a:t>th </a:t>
            </a:r>
            <a:r>
              <a:rPr lang="en-US" dirty="0">
                <a:solidFill>
                  <a:srgbClr val="0070C0"/>
                </a:solidFill>
              </a:rPr>
              <a:t>Building Feels “Clammy”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a:xfrm>
            <a:off x="0" y="274638"/>
            <a:ext cx="12192000" cy="1143000"/>
          </a:xfrm>
        </p:spPr>
        <p:txBody>
          <a:bodyPr/>
          <a:lstStyle/>
          <a:p>
            <a:pPr algn="ctr"/>
            <a:r>
              <a:rPr lang="en-US" dirty="0"/>
              <a:t>System: Multiple RTUs</a:t>
            </a:r>
          </a:p>
        </p:txBody>
      </p:sp>
    </p:spTree>
    <p:extLst>
      <p:ext uri="{BB962C8B-B14F-4D97-AF65-F5344CB8AC3E}">
        <p14:creationId xmlns:p14="http://schemas.microsoft.com/office/powerpoint/2010/main" val="55842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additive="base">
                                        <p:cTn id="5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 calcmode="lin" valueType="num">
                                      <p:cBhvr additive="base">
                                        <p:cTn id="6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
                                            <p:txEl>
                                              <p:pRg st="10" end="10"/>
                                            </p:txEl>
                                          </p:spTgt>
                                        </p:tgtEl>
                                        <p:attrNameLst>
                                          <p:attrName>style.visibility</p:attrName>
                                        </p:attrNameLst>
                                      </p:cBhvr>
                                      <p:to>
                                        <p:strVal val="visible"/>
                                      </p:to>
                                    </p:set>
                                    <p:anim calcmode="lin" valueType="num">
                                      <p:cBhvr additive="base">
                                        <p:cTn id="7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5">
                                            <p:txEl>
                                              <p:pRg st="12" end="12"/>
                                            </p:txEl>
                                          </p:spTgt>
                                        </p:tgtEl>
                                        <p:attrNameLst>
                                          <p:attrName>style.visibility</p:attrName>
                                        </p:attrNameLst>
                                      </p:cBhvr>
                                      <p:to>
                                        <p:strVal val="visible"/>
                                      </p:to>
                                    </p:set>
                                    <p:anim calcmode="lin" valueType="num">
                                      <p:cBhvr>
                                        <p:cTn id="81"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82"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83"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84"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476036AD-4A2C-4927-97A7-E2F6B20F4F5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05491" y="1771664"/>
            <a:ext cx="5962243" cy="4131985"/>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6542843" y="1096963"/>
            <a:ext cx="4876503" cy="641350"/>
          </a:xfrm>
        </p:spPr>
        <p:txBody>
          <a:bodyPr>
            <a:normAutofit/>
          </a:bodyPr>
          <a:lstStyle/>
          <a:p>
            <a:r>
              <a:rPr lang="en-US" dirty="0">
                <a:solidFill>
                  <a:srgbClr val="0070C0"/>
                </a:solidFill>
              </a:rPr>
              <a:t>BAS GUI View:  </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1068869" y="1738313"/>
            <a:ext cx="5136622" cy="4165337"/>
          </a:xfrm>
        </p:spPr>
        <p:txBody>
          <a:bodyPr>
            <a:normAutofit fontScale="92500" lnSpcReduction="20000"/>
          </a:bodyPr>
          <a:lstStyle/>
          <a:p>
            <a:pPr marL="0" indent="0">
              <a:buNone/>
            </a:pPr>
            <a:r>
              <a:rPr lang="en-US" u="sng" dirty="0"/>
              <a:t>Conditions Found / Actions: </a:t>
            </a:r>
          </a:p>
          <a:p>
            <a:pPr marL="0" indent="0">
              <a:buNone/>
            </a:pPr>
            <a:endParaRPr lang="en-US" sz="900" dirty="0"/>
          </a:p>
          <a:p>
            <a:pPr marL="0" indent="0">
              <a:buNone/>
            </a:pPr>
            <a:r>
              <a:rPr lang="en-US" sz="2200" dirty="0"/>
              <a:t>The key to understanding this condition is in the Trend Log to realize “what else changed in the building that could contribute to this condition”. </a:t>
            </a:r>
          </a:p>
          <a:p>
            <a:pPr marL="0" indent="0">
              <a:buNone/>
            </a:pPr>
            <a:endParaRPr lang="en-US" sz="900" dirty="0"/>
          </a:p>
          <a:p>
            <a:pPr marL="0" indent="0">
              <a:buNone/>
            </a:pPr>
            <a:r>
              <a:rPr lang="en-US" sz="2200" dirty="0"/>
              <a:t>The “unintended consequence” of lighting upgrades is they quite often remove some of the heat load the units were designed for.  Thus, the compressors do not run long enough to properly dehumidify.  </a:t>
            </a:r>
          </a:p>
          <a:p>
            <a:pPr marL="0" indent="0">
              <a:buNone/>
            </a:pPr>
            <a:endParaRPr lang="en-US" sz="900" dirty="0"/>
          </a:p>
          <a:p>
            <a:pPr marL="0" indent="0">
              <a:buNone/>
            </a:pPr>
            <a:r>
              <a:rPr lang="en-US" sz="2200" dirty="0"/>
              <a:t>Possible Action: </a:t>
            </a:r>
          </a:p>
          <a:p>
            <a:pPr marL="0" indent="0">
              <a:buNone/>
            </a:pPr>
            <a:r>
              <a:rPr lang="en-US" sz="2200" dirty="0"/>
              <a:t>Adding a VFD with the proper fan speed sequence to the supply fan can assist in the removal up to 8% more relative humidity to help counter this condition.  </a:t>
            </a:r>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341120" y="1096963"/>
            <a:ext cx="4754880" cy="641350"/>
          </a:xfrm>
        </p:spPr>
        <p:txBody>
          <a:bodyPr>
            <a:normAutofit/>
          </a:bodyPr>
          <a:lstStyle/>
          <a:p>
            <a:r>
              <a:rPr lang="en-US" dirty="0">
                <a:solidFill>
                  <a:srgbClr val="0070C0"/>
                </a:solidFill>
              </a:rPr>
              <a:t>July 25</a:t>
            </a:r>
            <a:r>
              <a:rPr lang="en-US" baseline="30000" dirty="0">
                <a:solidFill>
                  <a:srgbClr val="0070C0"/>
                </a:solidFill>
              </a:rPr>
              <a:t>th </a:t>
            </a:r>
            <a:r>
              <a:rPr lang="en-US" dirty="0">
                <a:solidFill>
                  <a:srgbClr val="0070C0"/>
                </a:solidFill>
              </a:rPr>
              <a:t>Building Feels “Clammy”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a:xfrm>
            <a:off x="0" y="274638"/>
            <a:ext cx="12192000" cy="1143000"/>
          </a:xfrm>
        </p:spPr>
        <p:txBody>
          <a:bodyPr/>
          <a:lstStyle/>
          <a:p>
            <a:pPr algn="ctr"/>
            <a:r>
              <a:rPr lang="en-US" dirty="0"/>
              <a:t>System: Multiple RTUs</a:t>
            </a:r>
          </a:p>
        </p:txBody>
      </p:sp>
    </p:spTree>
    <p:extLst>
      <p:ext uri="{BB962C8B-B14F-4D97-AF65-F5344CB8AC3E}">
        <p14:creationId xmlns:p14="http://schemas.microsoft.com/office/powerpoint/2010/main" val="159952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p:cTn id="2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p:cTn id="2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CD245F8E-71AE-4485-BCFE-81DD82158EC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43850" y="1873189"/>
            <a:ext cx="6347535" cy="3915052"/>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6179767" y="1139186"/>
            <a:ext cx="5334740" cy="641350"/>
          </a:xfrm>
        </p:spPr>
        <p:txBody>
          <a:bodyPr>
            <a:normAutofit/>
          </a:bodyPr>
          <a:lstStyle/>
          <a:p>
            <a:r>
              <a:rPr lang="en-US" dirty="0">
                <a:solidFill>
                  <a:srgbClr val="0070C0"/>
                </a:solidFill>
              </a:rPr>
              <a:t>BAS GUI View: </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721643" y="1873190"/>
            <a:ext cx="5022207" cy="3915052"/>
          </a:xfrm>
        </p:spPr>
        <p:txBody>
          <a:bodyPr>
            <a:normAutofit lnSpcReduction="10000"/>
          </a:bodyPr>
          <a:lstStyle/>
          <a:p>
            <a:pPr marL="0" indent="0">
              <a:buNone/>
            </a:pPr>
            <a:r>
              <a:rPr lang="en-US" u="sng" dirty="0"/>
              <a:t>BAS Indicates: </a:t>
            </a:r>
          </a:p>
          <a:p>
            <a:r>
              <a:rPr lang="en-US" dirty="0"/>
              <a:t>Supply water temperatures consistently between 140 and 180 degrees</a:t>
            </a:r>
          </a:p>
          <a:p>
            <a:pPr marL="0" indent="0">
              <a:buNone/>
            </a:pPr>
            <a:endParaRPr lang="en-US" sz="900" dirty="0"/>
          </a:p>
          <a:p>
            <a:r>
              <a:rPr lang="en-US" dirty="0"/>
              <a:t>Secondary pumps consistently run between 50% and 75% speed</a:t>
            </a:r>
          </a:p>
          <a:p>
            <a:pPr marL="0" indent="0">
              <a:buNone/>
            </a:pPr>
            <a:endParaRPr lang="en-US" sz="900" dirty="0"/>
          </a:p>
          <a:p>
            <a:r>
              <a:rPr lang="en-US" dirty="0"/>
              <a:t>Average # of burner cycles per year is 4,575 </a:t>
            </a:r>
          </a:p>
          <a:p>
            <a:pPr marL="0" indent="0">
              <a:buNone/>
            </a:pPr>
            <a:endParaRPr lang="en-US" sz="800" dirty="0"/>
          </a:p>
          <a:p>
            <a:pPr marL="0" indent="0">
              <a:buNone/>
            </a:pPr>
            <a:endParaRPr lang="en-US" sz="800" dirty="0"/>
          </a:p>
          <a:p>
            <a:r>
              <a:rPr lang="en-US" dirty="0"/>
              <a:t>What could the problem be?</a:t>
            </a:r>
          </a:p>
          <a:p>
            <a:pPr marL="0" indent="0">
              <a:buNone/>
            </a:pPr>
            <a:endParaRPr lang="en-US" dirty="0"/>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127092" y="1139186"/>
            <a:ext cx="4616759" cy="641350"/>
          </a:xfrm>
        </p:spPr>
        <p:txBody>
          <a:bodyPr>
            <a:normAutofit/>
          </a:bodyPr>
          <a:lstStyle/>
          <a:p>
            <a:r>
              <a:rPr lang="en-US" dirty="0">
                <a:solidFill>
                  <a:srgbClr val="0070C0"/>
                </a:solidFill>
              </a:rPr>
              <a:t>7 Year Old Boiler Need Replacing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p:txBody>
          <a:bodyPr/>
          <a:lstStyle/>
          <a:p>
            <a:r>
              <a:rPr lang="en-US" dirty="0"/>
              <a:t>System: Condensing Boiler</a:t>
            </a:r>
          </a:p>
        </p:txBody>
      </p:sp>
    </p:spTree>
    <p:extLst>
      <p:ext uri="{BB962C8B-B14F-4D97-AF65-F5344CB8AC3E}">
        <p14:creationId xmlns:p14="http://schemas.microsoft.com/office/powerpoint/2010/main" val="285378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p:cTn id="2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CD245F8E-71AE-4485-BCFE-81DD82158EC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6000" y="1873189"/>
            <a:ext cx="5995385" cy="3275860"/>
          </a:xfrm>
        </p:spPr>
      </p:pic>
      <p:sp>
        <p:nvSpPr>
          <p:cNvPr id="6" name="Text Placeholder 5">
            <a:extLst>
              <a:ext uri="{FF2B5EF4-FFF2-40B4-BE49-F238E27FC236}">
                <a16:creationId xmlns:a16="http://schemas.microsoft.com/office/drawing/2014/main" xmlns="" id="{85D2DCB2-2B5C-4AF4-A24A-ADE855B111B2}"/>
              </a:ext>
            </a:extLst>
          </p:cNvPr>
          <p:cNvSpPr>
            <a:spLocks noGrp="1"/>
          </p:cNvSpPr>
          <p:nvPr>
            <p:ph type="body" sz="quarter" idx="3"/>
          </p:nvPr>
        </p:nvSpPr>
        <p:spPr>
          <a:xfrm>
            <a:off x="6179767" y="1139186"/>
            <a:ext cx="5334740" cy="641350"/>
          </a:xfrm>
        </p:spPr>
        <p:txBody>
          <a:bodyPr>
            <a:normAutofit/>
          </a:bodyPr>
          <a:lstStyle/>
          <a:p>
            <a:r>
              <a:rPr lang="en-US" dirty="0">
                <a:solidFill>
                  <a:srgbClr val="0070C0"/>
                </a:solidFill>
              </a:rPr>
              <a:t>BAS GUI View:</a:t>
            </a:r>
          </a:p>
        </p:txBody>
      </p:sp>
      <p:sp>
        <p:nvSpPr>
          <p:cNvPr id="5" name="Content Placeholder 4">
            <a:extLst>
              <a:ext uri="{FF2B5EF4-FFF2-40B4-BE49-F238E27FC236}">
                <a16:creationId xmlns:a16="http://schemas.microsoft.com/office/drawing/2014/main" xmlns="" id="{F60B6B6D-549D-4AFC-A99C-CBE76D418E03}"/>
              </a:ext>
            </a:extLst>
          </p:cNvPr>
          <p:cNvSpPr>
            <a:spLocks noGrp="1"/>
          </p:cNvSpPr>
          <p:nvPr>
            <p:ph sz="half" idx="2"/>
          </p:nvPr>
        </p:nvSpPr>
        <p:spPr>
          <a:xfrm>
            <a:off x="506027" y="1873190"/>
            <a:ext cx="5589973" cy="3551066"/>
          </a:xfrm>
        </p:spPr>
        <p:txBody>
          <a:bodyPr>
            <a:normAutofit fontScale="85000" lnSpcReduction="20000"/>
          </a:bodyPr>
          <a:lstStyle/>
          <a:p>
            <a:pPr marL="0" indent="0">
              <a:buNone/>
            </a:pPr>
            <a:r>
              <a:rPr lang="en-US" u="sng" dirty="0"/>
              <a:t>Conditions Found / Actions: </a:t>
            </a:r>
          </a:p>
          <a:p>
            <a:pPr marL="0" indent="0">
              <a:buNone/>
            </a:pPr>
            <a:endParaRPr lang="en-US" sz="1100" dirty="0"/>
          </a:p>
          <a:p>
            <a:pPr marL="0" indent="0">
              <a:buNone/>
            </a:pPr>
            <a:r>
              <a:rPr lang="en-US" dirty="0"/>
              <a:t>This client bought a condensing boiler, but it was never set up properly to operated as one.  Thus: </a:t>
            </a:r>
          </a:p>
          <a:p>
            <a:r>
              <a:rPr lang="en-US" dirty="0"/>
              <a:t>The boiler water temp was always too high</a:t>
            </a:r>
          </a:p>
          <a:p>
            <a:pPr marL="0" indent="0">
              <a:buNone/>
            </a:pPr>
            <a:endParaRPr lang="en-US" sz="900" dirty="0"/>
          </a:p>
          <a:p>
            <a:r>
              <a:rPr lang="en-US" dirty="0"/>
              <a:t>The boiler never condensed, so the client did not receive the energy benefits they expected </a:t>
            </a:r>
          </a:p>
          <a:p>
            <a:pPr marL="0" indent="0">
              <a:buNone/>
            </a:pPr>
            <a:endParaRPr lang="en-US" sz="900" dirty="0"/>
          </a:p>
          <a:p>
            <a:r>
              <a:rPr lang="en-US" dirty="0"/>
              <a:t>The boiler short cycled as evidence of the high burner cycles</a:t>
            </a:r>
          </a:p>
          <a:p>
            <a:pPr marL="0" indent="0">
              <a:buNone/>
            </a:pPr>
            <a:endParaRPr lang="en-US" sz="1000" dirty="0"/>
          </a:p>
          <a:p>
            <a:r>
              <a:rPr lang="en-US" dirty="0"/>
              <a:t>The building operator didn’t care enough to notice for the past 7 years and was terminated! </a:t>
            </a:r>
          </a:p>
          <a:p>
            <a:pPr marL="0" indent="0">
              <a:buNone/>
            </a:pPr>
            <a:endParaRPr lang="en-US" sz="900" dirty="0"/>
          </a:p>
          <a:p>
            <a:pPr marL="0" indent="0">
              <a:buNone/>
            </a:pPr>
            <a:endParaRPr lang="en-US" dirty="0"/>
          </a:p>
          <a:p>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xmlns="" id="{E64453E0-FB83-4809-97DA-D0A57E15B8F1}"/>
              </a:ext>
            </a:extLst>
          </p:cNvPr>
          <p:cNvSpPr>
            <a:spLocks noGrp="1"/>
          </p:cNvSpPr>
          <p:nvPr>
            <p:ph type="body" idx="1"/>
          </p:nvPr>
        </p:nvSpPr>
        <p:spPr>
          <a:xfrm>
            <a:off x="1127092" y="1139186"/>
            <a:ext cx="4616759" cy="641350"/>
          </a:xfrm>
        </p:spPr>
        <p:txBody>
          <a:bodyPr>
            <a:normAutofit/>
          </a:bodyPr>
          <a:lstStyle/>
          <a:p>
            <a:r>
              <a:rPr lang="en-US" dirty="0">
                <a:solidFill>
                  <a:srgbClr val="0070C0"/>
                </a:solidFill>
              </a:rPr>
              <a:t>7 Year Old Boiler Need Replacing  </a:t>
            </a:r>
          </a:p>
        </p:txBody>
      </p:sp>
      <p:sp>
        <p:nvSpPr>
          <p:cNvPr id="3" name="Title 2">
            <a:extLst>
              <a:ext uri="{FF2B5EF4-FFF2-40B4-BE49-F238E27FC236}">
                <a16:creationId xmlns:a16="http://schemas.microsoft.com/office/drawing/2014/main" xmlns="" id="{C0229F3B-50F4-4CF3-9C4B-31C5BB0E83EA}"/>
              </a:ext>
            </a:extLst>
          </p:cNvPr>
          <p:cNvSpPr>
            <a:spLocks noGrp="1"/>
          </p:cNvSpPr>
          <p:nvPr>
            <p:ph type="title"/>
          </p:nvPr>
        </p:nvSpPr>
        <p:spPr/>
        <p:txBody>
          <a:bodyPr/>
          <a:lstStyle/>
          <a:p>
            <a:r>
              <a:rPr lang="en-US" dirty="0"/>
              <a:t>System: Condensing Boiler</a:t>
            </a:r>
          </a:p>
        </p:txBody>
      </p:sp>
      <p:sp>
        <p:nvSpPr>
          <p:cNvPr id="2" name="Rectangle 1">
            <a:extLst>
              <a:ext uri="{FF2B5EF4-FFF2-40B4-BE49-F238E27FC236}">
                <a16:creationId xmlns:a16="http://schemas.microsoft.com/office/drawing/2014/main" xmlns="" id="{E035930E-AFB7-4168-A5F3-977FEF098765}"/>
              </a:ext>
            </a:extLst>
          </p:cNvPr>
          <p:cNvSpPr/>
          <p:nvPr/>
        </p:nvSpPr>
        <p:spPr>
          <a:xfrm>
            <a:off x="1526960" y="5149049"/>
            <a:ext cx="9612836" cy="1200329"/>
          </a:xfrm>
          <a:prstGeom prst="rect">
            <a:avLst/>
          </a:prstGeom>
        </p:spPr>
        <p:txBody>
          <a:bodyPr wrap="square">
            <a:spAutoFit/>
          </a:bodyPr>
          <a:lstStyle/>
          <a:p>
            <a:r>
              <a:rPr lang="en-US" dirty="0"/>
              <a:t>Action: </a:t>
            </a:r>
          </a:p>
          <a:p>
            <a:pPr marL="285750" indent="-285750">
              <a:buFont typeface="Wingdings" panose="05000000000000000000" pitchFamily="2" charset="2"/>
              <a:buChar char="ü"/>
            </a:pPr>
            <a:r>
              <a:rPr lang="en-US" dirty="0"/>
              <a:t>Be a life learner!  </a:t>
            </a:r>
          </a:p>
          <a:p>
            <a:pPr marL="285750" indent="-285750">
              <a:buFont typeface="Wingdings" panose="05000000000000000000" pitchFamily="2" charset="2"/>
              <a:buChar char="ü"/>
            </a:pPr>
            <a:r>
              <a:rPr lang="en-US" dirty="0"/>
              <a:t>Stay curious and ask questions about the ever-changing technologies in our industry!  </a:t>
            </a:r>
          </a:p>
          <a:p>
            <a:pPr marL="285750" indent="-285750">
              <a:buFont typeface="Wingdings" panose="05000000000000000000" pitchFamily="2" charset="2"/>
              <a:buChar char="ü"/>
            </a:pPr>
            <a:r>
              <a:rPr lang="en-US" dirty="0"/>
              <a:t>Seek professional help when needed!</a:t>
            </a:r>
          </a:p>
        </p:txBody>
      </p:sp>
    </p:spTree>
    <p:extLst>
      <p:ext uri="{BB962C8B-B14F-4D97-AF65-F5344CB8AC3E}">
        <p14:creationId xmlns:p14="http://schemas.microsoft.com/office/powerpoint/2010/main" val="34968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wipe(down)">
                                      <p:cBhvr>
                                        <p:cTn id="31" dur="580">
                                          <p:stCondLst>
                                            <p:cond delay="0"/>
                                          </p:stCondLst>
                                        </p:cTn>
                                        <p:tgtEl>
                                          <p:spTgt spid="5">
                                            <p:txEl>
                                              <p:pRg st="9" end="9"/>
                                            </p:txEl>
                                          </p:spTgt>
                                        </p:tgtEl>
                                      </p:cBhvr>
                                    </p:animEffect>
                                    <p:anim calcmode="lin" valueType="num">
                                      <p:cBhvr>
                                        <p:cTn id="32"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xEl>
                                              <p:pRg st="9" end="9"/>
                                            </p:txEl>
                                          </p:spTgt>
                                        </p:tgtEl>
                                      </p:cBhvr>
                                      <p:to x="100000" y="60000"/>
                                    </p:animScale>
                                    <p:animScale>
                                      <p:cBhvr>
                                        <p:cTn id="38" dur="166" decel="50000">
                                          <p:stCondLst>
                                            <p:cond delay="676"/>
                                          </p:stCondLst>
                                        </p:cTn>
                                        <p:tgtEl>
                                          <p:spTgt spid="5">
                                            <p:txEl>
                                              <p:pRg st="9" end="9"/>
                                            </p:txEl>
                                          </p:spTgt>
                                        </p:tgtEl>
                                      </p:cBhvr>
                                      <p:to x="100000" y="100000"/>
                                    </p:animScale>
                                    <p:animScale>
                                      <p:cBhvr>
                                        <p:cTn id="39" dur="26">
                                          <p:stCondLst>
                                            <p:cond delay="1312"/>
                                          </p:stCondLst>
                                        </p:cTn>
                                        <p:tgtEl>
                                          <p:spTgt spid="5">
                                            <p:txEl>
                                              <p:pRg st="9" end="9"/>
                                            </p:txEl>
                                          </p:spTgt>
                                        </p:tgtEl>
                                      </p:cBhvr>
                                      <p:to x="100000" y="80000"/>
                                    </p:animScale>
                                    <p:animScale>
                                      <p:cBhvr>
                                        <p:cTn id="40" dur="166" decel="50000">
                                          <p:stCondLst>
                                            <p:cond delay="1338"/>
                                          </p:stCondLst>
                                        </p:cTn>
                                        <p:tgtEl>
                                          <p:spTgt spid="5">
                                            <p:txEl>
                                              <p:pRg st="9" end="9"/>
                                            </p:txEl>
                                          </p:spTgt>
                                        </p:tgtEl>
                                      </p:cBhvr>
                                      <p:to x="100000" y="100000"/>
                                    </p:animScale>
                                    <p:animScale>
                                      <p:cBhvr>
                                        <p:cTn id="41" dur="26">
                                          <p:stCondLst>
                                            <p:cond delay="1642"/>
                                          </p:stCondLst>
                                        </p:cTn>
                                        <p:tgtEl>
                                          <p:spTgt spid="5">
                                            <p:txEl>
                                              <p:pRg st="9" end="9"/>
                                            </p:txEl>
                                          </p:spTgt>
                                        </p:tgtEl>
                                      </p:cBhvr>
                                      <p:to x="100000" y="90000"/>
                                    </p:animScale>
                                    <p:animScale>
                                      <p:cBhvr>
                                        <p:cTn id="42" dur="166" decel="50000">
                                          <p:stCondLst>
                                            <p:cond delay="1668"/>
                                          </p:stCondLst>
                                        </p:cTn>
                                        <p:tgtEl>
                                          <p:spTgt spid="5">
                                            <p:txEl>
                                              <p:pRg st="9" end="9"/>
                                            </p:txEl>
                                          </p:spTgt>
                                        </p:tgtEl>
                                      </p:cBhvr>
                                      <p:to x="100000" y="100000"/>
                                    </p:animScale>
                                    <p:animScale>
                                      <p:cBhvr>
                                        <p:cTn id="43" dur="26">
                                          <p:stCondLst>
                                            <p:cond delay="1808"/>
                                          </p:stCondLst>
                                        </p:cTn>
                                        <p:tgtEl>
                                          <p:spTgt spid="5">
                                            <p:txEl>
                                              <p:pRg st="9" end="9"/>
                                            </p:txEl>
                                          </p:spTgt>
                                        </p:tgtEl>
                                      </p:cBhvr>
                                      <p:to x="100000" y="95000"/>
                                    </p:animScale>
                                    <p:animScale>
                                      <p:cBhvr>
                                        <p:cTn id="44" dur="166" decel="50000">
                                          <p:stCondLst>
                                            <p:cond delay="1834"/>
                                          </p:stCondLst>
                                        </p:cTn>
                                        <p:tgtEl>
                                          <p:spTgt spid="5">
                                            <p:txEl>
                                              <p:pRg st="9" end="9"/>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 calcmode="lin" valueType="num">
                                      <p:cBhvr>
                                        <p:cTn id="4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5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52" dur="10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 calcmode="lin" valueType="num">
                                      <p:cBhvr>
                                        <p:cTn id="5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 calcmode="lin" valueType="num">
                                      <p:cBhvr>
                                        <p:cTn id="6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6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6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68" dur="10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 calcmode="lin" valueType="num">
                                      <p:cBhvr>
                                        <p:cTn id="7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B7386BD-E29B-4DA2-B82A-1458DBA2535E}"/>
              </a:ext>
            </a:extLst>
          </p:cNvPr>
          <p:cNvSpPr>
            <a:spLocks noGrp="1"/>
          </p:cNvSpPr>
          <p:nvPr>
            <p:ph idx="1"/>
          </p:nvPr>
        </p:nvSpPr>
        <p:spPr>
          <a:xfrm>
            <a:off x="1580225" y="1145219"/>
            <a:ext cx="9534618" cy="5442012"/>
          </a:xfrm>
        </p:spPr>
        <p:txBody>
          <a:bodyPr>
            <a:normAutofit/>
          </a:bodyPr>
          <a:lstStyle/>
          <a:p>
            <a:pPr>
              <a:buFont typeface="Wingdings" panose="05000000000000000000" pitchFamily="2" charset="2"/>
              <a:buChar char="ü"/>
            </a:pPr>
            <a:r>
              <a:rPr lang="en-US" dirty="0"/>
              <a:t>  Evaluate and adjust your system schedules</a:t>
            </a:r>
          </a:p>
          <a:p>
            <a:pPr marL="0" indent="0">
              <a:buNone/>
            </a:pPr>
            <a:endParaRPr lang="en-US" sz="800" dirty="0"/>
          </a:p>
          <a:p>
            <a:pPr>
              <a:buFont typeface="Wingdings" panose="05000000000000000000" pitchFamily="2" charset="2"/>
              <a:buChar char="ü"/>
            </a:pPr>
            <a:r>
              <a:rPr lang="en-US" dirty="0"/>
              <a:t> Evaluate and adjust setpoints, such as:</a:t>
            </a:r>
          </a:p>
          <a:p>
            <a:pPr lvl="1">
              <a:buFont typeface="Wingdings" panose="05000000000000000000" pitchFamily="2" charset="2"/>
              <a:buChar char="Ø"/>
            </a:pPr>
            <a:r>
              <a:rPr lang="en-US" dirty="0"/>
              <a:t> Operating temperatures</a:t>
            </a:r>
          </a:p>
          <a:p>
            <a:pPr lvl="1">
              <a:buFont typeface="Wingdings" panose="05000000000000000000" pitchFamily="2" charset="2"/>
              <a:buChar char="Ø"/>
            </a:pPr>
            <a:r>
              <a:rPr lang="en-US" dirty="0"/>
              <a:t> Night setback temperatures</a:t>
            </a:r>
          </a:p>
          <a:p>
            <a:pPr lvl="2">
              <a:buFont typeface="Wingdings" panose="05000000000000000000" pitchFamily="2" charset="2"/>
              <a:buChar char="Ø"/>
            </a:pPr>
            <a:r>
              <a:rPr lang="en-US" dirty="0"/>
              <a:t> Space Temperatures and Boiler Water Temperature</a:t>
            </a:r>
          </a:p>
          <a:p>
            <a:pPr lvl="1">
              <a:buFont typeface="Wingdings" panose="05000000000000000000" pitchFamily="2" charset="2"/>
              <a:buChar char="Ø"/>
            </a:pPr>
            <a:r>
              <a:rPr lang="en-US" dirty="0"/>
              <a:t> Outside Air Reset Schedule </a:t>
            </a:r>
          </a:p>
          <a:p>
            <a:pPr lvl="1">
              <a:buFont typeface="Wingdings" panose="05000000000000000000" pitchFamily="2" charset="2"/>
              <a:buChar char="Ø"/>
            </a:pPr>
            <a:r>
              <a:rPr lang="en-US" dirty="0"/>
              <a:t> Flow rates</a:t>
            </a:r>
          </a:p>
          <a:p>
            <a:pPr marL="457200" lvl="1" indent="0">
              <a:buNone/>
            </a:pPr>
            <a:endParaRPr lang="en-US" sz="800" dirty="0"/>
          </a:p>
          <a:p>
            <a:pPr>
              <a:buFont typeface="Wingdings" panose="05000000000000000000" pitchFamily="2" charset="2"/>
              <a:buChar char="ü"/>
            </a:pPr>
            <a:r>
              <a:rPr lang="en-US" dirty="0"/>
              <a:t> Take the time to understand your BAS.  It can help you</a:t>
            </a:r>
          </a:p>
          <a:p>
            <a:pPr marL="0" indent="0" algn="ctr">
              <a:buNone/>
            </a:pPr>
            <a:r>
              <a:rPr lang="en-US" sz="3600" b="1" i="1" dirty="0">
                <a:solidFill>
                  <a:srgbClr val="0070C0"/>
                </a:solidFill>
              </a:rPr>
              <a:t>“Use Your Brain to Save Your Feet”</a:t>
            </a:r>
            <a:endParaRPr lang="en-US" sz="3600" b="1" dirty="0">
              <a:solidFill>
                <a:srgbClr val="0070C0"/>
              </a:solidFill>
            </a:endParaRPr>
          </a:p>
          <a:p>
            <a:pPr marL="971550" lvl="1"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xmlns="" id="{ED8393F7-84E6-4E1E-A3A0-155E80F5CBEF}"/>
              </a:ext>
            </a:extLst>
          </p:cNvPr>
          <p:cNvSpPr>
            <a:spLocks noGrp="1"/>
          </p:cNvSpPr>
          <p:nvPr>
            <p:ph type="title"/>
          </p:nvPr>
        </p:nvSpPr>
        <p:spPr>
          <a:xfrm>
            <a:off x="1207363" y="1"/>
            <a:ext cx="10984637" cy="923278"/>
          </a:xfrm>
        </p:spPr>
        <p:txBody>
          <a:bodyPr>
            <a:normAutofit fontScale="90000"/>
          </a:bodyPr>
          <a:lstStyle/>
          <a:p>
            <a:r>
              <a:rPr lang="en-US" dirty="0"/>
              <a:t>Step up your game and optimize your system by:</a:t>
            </a:r>
          </a:p>
        </p:txBody>
      </p:sp>
    </p:spTree>
    <p:extLst>
      <p:ext uri="{BB962C8B-B14F-4D97-AF65-F5344CB8AC3E}">
        <p14:creationId xmlns:p14="http://schemas.microsoft.com/office/powerpoint/2010/main" val="378061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p:cTn id="36"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p:cTn id="43"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2">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 calcmode="lin" valueType="num">
                                      <p:cBhvr>
                                        <p:cTn id="50"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 calcmode="lin" valueType="num">
                                      <p:cBhvr>
                                        <p:cTn id="58"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59"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60"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61"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138A27AA-F302-4DF4-BB93-448FB8ABFDBC}"/>
              </a:ext>
            </a:extLst>
          </p:cNvPr>
          <p:cNvSpPr>
            <a:spLocks noGrp="1"/>
          </p:cNvSpPr>
          <p:nvPr>
            <p:ph sz="half" idx="2"/>
          </p:nvPr>
        </p:nvSpPr>
        <p:spPr>
          <a:xfrm>
            <a:off x="1073426" y="1620077"/>
            <a:ext cx="5158413" cy="3806687"/>
          </a:xfrm>
        </p:spPr>
        <p:txBody>
          <a:bodyPr/>
          <a:lstStyle/>
          <a:p>
            <a:pPr marL="0" indent="0">
              <a:buNone/>
            </a:pPr>
            <a:endParaRPr lang="en-US" dirty="0"/>
          </a:p>
          <a:p>
            <a:pPr marL="0" indent="0">
              <a:buNone/>
            </a:pPr>
            <a:endParaRPr lang="en-US" dirty="0"/>
          </a:p>
          <a:p>
            <a:pPr marL="0" indent="0" algn="ctr">
              <a:buNone/>
            </a:pPr>
            <a:r>
              <a:rPr lang="en-US" dirty="0"/>
              <a:t> </a:t>
            </a:r>
            <a:r>
              <a:rPr lang="en-US" sz="3600" dirty="0"/>
              <a:t>Wave Your Magic Wand!</a:t>
            </a:r>
          </a:p>
          <a:p>
            <a:pPr marL="0" indent="0">
              <a:buNone/>
            </a:pPr>
            <a:endParaRPr lang="en-US" sz="3600" dirty="0"/>
          </a:p>
          <a:p>
            <a:pPr marL="0" indent="0" algn="ctr">
              <a:buNone/>
            </a:pPr>
            <a:r>
              <a:rPr lang="en-US" sz="5400" b="1" dirty="0">
                <a:solidFill>
                  <a:srgbClr val="0070C0"/>
                </a:solidFill>
                <a:latin typeface="+mj-lt"/>
              </a:rPr>
              <a:t>THANK YOU! </a:t>
            </a:r>
          </a:p>
          <a:p>
            <a:endParaRPr lang="en-US" dirty="0"/>
          </a:p>
        </p:txBody>
      </p:sp>
      <p:pic>
        <p:nvPicPr>
          <p:cNvPr id="8" name="Content Placeholder 7">
            <a:extLst>
              <a:ext uri="{FF2B5EF4-FFF2-40B4-BE49-F238E27FC236}">
                <a16:creationId xmlns:a16="http://schemas.microsoft.com/office/drawing/2014/main" xmlns="" id="{1A32BFEF-BD2B-41DC-94BF-AB6568629FC2}"/>
              </a:ext>
            </a:extLst>
          </p:cNvPr>
          <p:cNvPicPr>
            <a:picLocks noGrp="1" noChangeAspect="1"/>
          </p:cNvPicPr>
          <p:nvPr>
            <p:ph sz="half" idx="1"/>
          </p:nvPr>
        </p:nvPicPr>
        <p:blipFill rotWithShape="1">
          <a:blip r:embed="rId3"/>
          <a:srcRect l="8036" t="5626" r="11967" b="6526"/>
          <a:stretch/>
        </p:blipFill>
        <p:spPr>
          <a:xfrm rot="-5400000">
            <a:off x="7051818" y="800096"/>
            <a:ext cx="3806687" cy="5446645"/>
          </a:xfrm>
          <a:prstGeom prst="rect">
            <a:avLst/>
          </a:prstGeom>
          <a:effectLst>
            <a:softEdge rad="12700"/>
          </a:effectLst>
        </p:spPr>
      </p:pic>
      <p:sp>
        <p:nvSpPr>
          <p:cNvPr id="4" name="Title 3">
            <a:extLst>
              <a:ext uri="{FF2B5EF4-FFF2-40B4-BE49-F238E27FC236}">
                <a16:creationId xmlns:a16="http://schemas.microsoft.com/office/drawing/2014/main" xmlns="" id="{E11ECA6E-25E7-444B-A2FF-2A7CB36F5393}"/>
              </a:ext>
            </a:extLst>
          </p:cNvPr>
          <p:cNvSpPr>
            <a:spLocks noGrp="1"/>
          </p:cNvSpPr>
          <p:nvPr>
            <p:ph type="title"/>
          </p:nvPr>
        </p:nvSpPr>
        <p:spPr>
          <a:xfrm>
            <a:off x="1560443" y="294510"/>
            <a:ext cx="5575858" cy="1325563"/>
          </a:xfrm>
        </p:spPr>
        <p:txBody>
          <a:bodyPr>
            <a:normAutofit/>
          </a:bodyPr>
          <a:lstStyle/>
          <a:p>
            <a:pPr algn="ctr"/>
            <a:r>
              <a:rPr lang="en-US" b="1" dirty="0"/>
              <a:t>If All Else Fails… </a:t>
            </a:r>
          </a:p>
        </p:txBody>
      </p:sp>
      <p:sp>
        <p:nvSpPr>
          <p:cNvPr id="2" name="Rectangle 1">
            <a:extLst>
              <a:ext uri="{FF2B5EF4-FFF2-40B4-BE49-F238E27FC236}">
                <a16:creationId xmlns:a16="http://schemas.microsoft.com/office/drawing/2014/main" xmlns="" id="{4C5C770E-1F3E-4940-92FB-245290F6A383}"/>
              </a:ext>
            </a:extLst>
          </p:cNvPr>
          <p:cNvSpPr/>
          <p:nvPr/>
        </p:nvSpPr>
        <p:spPr>
          <a:xfrm>
            <a:off x="1669774" y="5958366"/>
            <a:ext cx="10008710" cy="369332"/>
          </a:xfrm>
          <a:prstGeom prst="rect">
            <a:avLst/>
          </a:prstGeom>
        </p:spPr>
        <p:txBody>
          <a:bodyPr wrap="square">
            <a:spAutoFit/>
          </a:bodyPr>
          <a:lstStyle/>
          <a:p>
            <a:pPr lvl="0" algn="ctr">
              <a:defRPr/>
            </a:pPr>
            <a:r>
              <a:rPr lang="en-US" b="1" i="1" dirty="0">
                <a:solidFill>
                  <a:srgbClr val="0070C0"/>
                </a:solidFill>
              </a:rPr>
              <a:t>Contact Lori Baur at Climate Makers        </a:t>
            </a:r>
            <a:r>
              <a:rPr lang="en-US" b="1" i="1" dirty="0">
                <a:solidFill>
                  <a:srgbClr val="0070C0"/>
                </a:solidFill>
                <a:hlinkClick r:id="rId4">
                  <a:extLst>
                    <a:ext uri="{A12FA001-AC4F-418D-AE19-62706E023703}">
                      <ahyp:hlinkClr xmlns:ahyp="http://schemas.microsoft.com/office/drawing/2018/hyperlinkcolor" xmlns="" val="tx"/>
                    </a:ext>
                  </a:extLst>
                </a:hlinkClick>
              </a:rPr>
              <a:t>lorib@climatemakersinc.com</a:t>
            </a:r>
            <a:r>
              <a:rPr lang="en-US" b="1" i="1" dirty="0">
                <a:solidFill>
                  <a:srgbClr val="0070C0"/>
                </a:solidFill>
              </a:rPr>
              <a:t>       1-800-773-9084 </a:t>
            </a:r>
          </a:p>
        </p:txBody>
      </p:sp>
    </p:spTree>
    <p:extLst>
      <p:ext uri="{BB962C8B-B14F-4D97-AF65-F5344CB8AC3E}">
        <p14:creationId xmlns:p14="http://schemas.microsoft.com/office/powerpoint/2010/main" val="37175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 calcmode="lin" valueType="num">
                                      <p:cBhvr>
                                        <p:cTn id="14"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138A27AA-F302-4DF4-BB93-448FB8ABFDBC}"/>
              </a:ext>
            </a:extLst>
          </p:cNvPr>
          <p:cNvSpPr>
            <a:spLocks noGrp="1"/>
          </p:cNvSpPr>
          <p:nvPr>
            <p:ph sz="half" idx="2"/>
          </p:nvPr>
        </p:nvSpPr>
        <p:spPr>
          <a:xfrm>
            <a:off x="1073426" y="1620077"/>
            <a:ext cx="5158413" cy="3806687"/>
          </a:xfrm>
        </p:spPr>
        <p:txBody>
          <a:bodyPr/>
          <a:lstStyle/>
          <a:p>
            <a:pPr marL="0" indent="0">
              <a:buNone/>
            </a:pPr>
            <a:endParaRPr lang="en-US" dirty="0"/>
          </a:p>
          <a:p>
            <a:pPr marL="0" indent="0">
              <a:buNone/>
            </a:pPr>
            <a:endParaRPr lang="en-US" dirty="0"/>
          </a:p>
          <a:p>
            <a:r>
              <a:rPr lang="en-US" dirty="0"/>
              <a:t>Do you have a Magic Wand? </a:t>
            </a:r>
          </a:p>
          <a:p>
            <a:endParaRPr lang="en-US" dirty="0"/>
          </a:p>
          <a:p>
            <a:r>
              <a:rPr lang="en-US" dirty="0"/>
              <a:t>Would you like a Magic Wand? </a:t>
            </a:r>
          </a:p>
          <a:p>
            <a:endParaRPr lang="en-US" dirty="0"/>
          </a:p>
        </p:txBody>
      </p:sp>
      <p:pic>
        <p:nvPicPr>
          <p:cNvPr id="8" name="Content Placeholder 7">
            <a:extLst>
              <a:ext uri="{FF2B5EF4-FFF2-40B4-BE49-F238E27FC236}">
                <a16:creationId xmlns:a16="http://schemas.microsoft.com/office/drawing/2014/main" xmlns="" id="{1A32BFEF-BD2B-41DC-94BF-AB6568629FC2}"/>
              </a:ext>
            </a:extLst>
          </p:cNvPr>
          <p:cNvPicPr>
            <a:picLocks noGrp="1" noChangeAspect="1"/>
          </p:cNvPicPr>
          <p:nvPr>
            <p:ph sz="half" idx="1"/>
          </p:nvPr>
        </p:nvPicPr>
        <p:blipFill rotWithShape="1">
          <a:blip r:embed="rId3"/>
          <a:srcRect l="8036" t="5626" r="11967" b="6526"/>
          <a:stretch/>
        </p:blipFill>
        <p:spPr>
          <a:xfrm rot="-5400000">
            <a:off x="7051818" y="800096"/>
            <a:ext cx="3806687" cy="5446645"/>
          </a:xfrm>
          <a:prstGeom prst="rect">
            <a:avLst/>
          </a:prstGeom>
          <a:effectLst>
            <a:softEdge rad="12700"/>
          </a:effectLst>
        </p:spPr>
      </p:pic>
      <p:sp>
        <p:nvSpPr>
          <p:cNvPr id="4" name="Title 3">
            <a:extLst>
              <a:ext uri="{FF2B5EF4-FFF2-40B4-BE49-F238E27FC236}">
                <a16:creationId xmlns:a16="http://schemas.microsoft.com/office/drawing/2014/main" xmlns="" id="{E11ECA6E-25E7-444B-A2FF-2A7CB36F5393}"/>
              </a:ext>
            </a:extLst>
          </p:cNvPr>
          <p:cNvSpPr>
            <a:spLocks noGrp="1"/>
          </p:cNvSpPr>
          <p:nvPr>
            <p:ph type="title"/>
          </p:nvPr>
        </p:nvSpPr>
        <p:spPr>
          <a:xfrm>
            <a:off x="1391478" y="365127"/>
            <a:ext cx="10674632" cy="1325563"/>
          </a:xfrm>
        </p:spPr>
        <p:txBody>
          <a:bodyPr>
            <a:normAutofit/>
          </a:bodyPr>
          <a:lstStyle/>
          <a:p>
            <a:pPr algn="ctr"/>
            <a:r>
              <a:rPr lang="en-US" sz="3200" dirty="0"/>
              <a:t>Let me just…  </a:t>
            </a:r>
            <a:r>
              <a:rPr lang="en-US" b="1" dirty="0"/>
              <a:t>“Wave My Magic Wand!”</a:t>
            </a:r>
          </a:p>
        </p:txBody>
      </p:sp>
      <p:sp>
        <p:nvSpPr>
          <p:cNvPr id="9" name="Rectangle 8">
            <a:extLst>
              <a:ext uri="{FF2B5EF4-FFF2-40B4-BE49-F238E27FC236}">
                <a16:creationId xmlns:a16="http://schemas.microsoft.com/office/drawing/2014/main" xmlns="" id="{F31FB49F-4AC3-4688-AB42-13EEB1DA312D}"/>
              </a:ext>
            </a:extLst>
          </p:cNvPr>
          <p:cNvSpPr/>
          <p:nvPr/>
        </p:nvSpPr>
        <p:spPr>
          <a:xfrm>
            <a:off x="1292087" y="5748995"/>
            <a:ext cx="1077402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Maybe now you can satisfy </a:t>
            </a:r>
            <a:r>
              <a:rPr lang="en-US" sz="2400" b="1" i="1" dirty="0">
                <a:solidFill>
                  <a:srgbClr val="0070C0"/>
                </a:solidFill>
                <a:latin typeface="Calibri" panose="020F0502020204030204"/>
              </a:rPr>
              <a:t>everyone</a:t>
            </a: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6751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 calcmode="lin" valueType="num">
                                      <p:cBhvr>
                                        <p:cTn id="14"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80">
                                          <p:stCondLst>
                                            <p:cond delay="0"/>
                                          </p:stCondLst>
                                        </p:cTn>
                                        <p:tgtEl>
                                          <p:spTgt spid="9">
                                            <p:txEl>
                                              <p:pRg st="0" end="0"/>
                                            </p:txEl>
                                          </p:spTgt>
                                        </p:tgtEl>
                                      </p:cBhvr>
                                    </p:animEffect>
                                    <p:anim calcmode="lin" valueType="num">
                                      <p:cBhvr>
                                        <p:cTn id="22"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xEl>
                                              <p:pRg st="0" end="0"/>
                                            </p:txEl>
                                          </p:spTgt>
                                        </p:tgtEl>
                                      </p:cBhvr>
                                      <p:to x="100000" y="60000"/>
                                    </p:animScale>
                                    <p:animScale>
                                      <p:cBhvr>
                                        <p:cTn id="28" dur="166" decel="50000">
                                          <p:stCondLst>
                                            <p:cond delay="676"/>
                                          </p:stCondLst>
                                        </p:cTn>
                                        <p:tgtEl>
                                          <p:spTgt spid="9">
                                            <p:txEl>
                                              <p:pRg st="0" end="0"/>
                                            </p:txEl>
                                          </p:spTgt>
                                        </p:tgtEl>
                                      </p:cBhvr>
                                      <p:to x="100000" y="100000"/>
                                    </p:animScale>
                                    <p:animScale>
                                      <p:cBhvr>
                                        <p:cTn id="29" dur="26">
                                          <p:stCondLst>
                                            <p:cond delay="1312"/>
                                          </p:stCondLst>
                                        </p:cTn>
                                        <p:tgtEl>
                                          <p:spTgt spid="9">
                                            <p:txEl>
                                              <p:pRg st="0" end="0"/>
                                            </p:txEl>
                                          </p:spTgt>
                                        </p:tgtEl>
                                      </p:cBhvr>
                                      <p:to x="100000" y="80000"/>
                                    </p:animScale>
                                    <p:animScale>
                                      <p:cBhvr>
                                        <p:cTn id="30" dur="166" decel="50000">
                                          <p:stCondLst>
                                            <p:cond delay="1338"/>
                                          </p:stCondLst>
                                        </p:cTn>
                                        <p:tgtEl>
                                          <p:spTgt spid="9">
                                            <p:txEl>
                                              <p:pRg st="0" end="0"/>
                                            </p:txEl>
                                          </p:spTgt>
                                        </p:tgtEl>
                                      </p:cBhvr>
                                      <p:to x="100000" y="100000"/>
                                    </p:animScale>
                                    <p:animScale>
                                      <p:cBhvr>
                                        <p:cTn id="31" dur="26">
                                          <p:stCondLst>
                                            <p:cond delay="1642"/>
                                          </p:stCondLst>
                                        </p:cTn>
                                        <p:tgtEl>
                                          <p:spTgt spid="9">
                                            <p:txEl>
                                              <p:pRg st="0" end="0"/>
                                            </p:txEl>
                                          </p:spTgt>
                                        </p:tgtEl>
                                      </p:cBhvr>
                                      <p:to x="100000" y="90000"/>
                                    </p:animScale>
                                    <p:animScale>
                                      <p:cBhvr>
                                        <p:cTn id="32" dur="166" decel="50000">
                                          <p:stCondLst>
                                            <p:cond delay="1668"/>
                                          </p:stCondLst>
                                        </p:cTn>
                                        <p:tgtEl>
                                          <p:spTgt spid="9">
                                            <p:txEl>
                                              <p:pRg st="0" end="0"/>
                                            </p:txEl>
                                          </p:spTgt>
                                        </p:tgtEl>
                                      </p:cBhvr>
                                      <p:to x="100000" y="100000"/>
                                    </p:animScale>
                                    <p:animScale>
                                      <p:cBhvr>
                                        <p:cTn id="33" dur="26">
                                          <p:stCondLst>
                                            <p:cond delay="1808"/>
                                          </p:stCondLst>
                                        </p:cTn>
                                        <p:tgtEl>
                                          <p:spTgt spid="9">
                                            <p:txEl>
                                              <p:pRg st="0" end="0"/>
                                            </p:txEl>
                                          </p:spTgt>
                                        </p:tgtEl>
                                      </p:cBhvr>
                                      <p:to x="100000" y="95000"/>
                                    </p:animScale>
                                    <p:animScale>
                                      <p:cBhvr>
                                        <p:cTn id="34"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5999" y="489572"/>
            <a:ext cx="9173817" cy="719866"/>
          </a:xfrm>
        </p:spPr>
        <p:txBody>
          <a:bodyPr>
            <a:noAutofit/>
          </a:bodyPr>
          <a:lstStyle/>
          <a:p>
            <a:pPr eaLnBrk="1" hangingPunct="1"/>
            <a:r>
              <a:rPr lang="en-US" altLang="en-US" dirty="0">
                <a:ea typeface="ＭＳ Ｐゴシック" panose="020B0600070205080204" pitchFamily="34" charset="-128"/>
              </a:rPr>
              <a:t>Footprints and Blueprints </a:t>
            </a:r>
          </a:p>
        </p:txBody>
      </p:sp>
      <p:sp>
        <p:nvSpPr>
          <p:cNvPr id="11267" name="Content Placeholder 2"/>
          <p:cNvSpPr>
            <a:spLocks noGrp="1"/>
          </p:cNvSpPr>
          <p:nvPr>
            <p:ph idx="1"/>
          </p:nvPr>
        </p:nvSpPr>
        <p:spPr>
          <a:xfrm>
            <a:off x="2782956" y="1439737"/>
            <a:ext cx="8537713" cy="5418263"/>
          </a:xfrm>
        </p:spPr>
        <p:txBody>
          <a:bodyPr>
            <a:normAutofit fontScale="85000" lnSpcReduction="20000"/>
          </a:bodyPr>
          <a:lstStyle/>
          <a:p>
            <a:r>
              <a:rPr lang="en-US" altLang="en-US" dirty="0">
                <a:latin typeface="Open Sans" pitchFamily="-104" charset="0"/>
                <a:ea typeface="ＭＳ Ｐゴシック" panose="020B0600070205080204" pitchFamily="34" charset="-128"/>
              </a:rPr>
              <a:t>Rooftop Package Units </a:t>
            </a:r>
          </a:p>
          <a:p>
            <a:pPr lvl="1"/>
            <a:r>
              <a:rPr lang="en-US" altLang="en-US" sz="2100" dirty="0">
                <a:latin typeface="Open Sans" pitchFamily="-104" charset="0"/>
                <a:ea typeface="ＭＳ Ｐゴシック" panose="020B0600070205080204" pitchFamily="34" charset="-128"/>
              </a:rPr>
              <a:t>Most Common in Commercial Buildings</a:t>
            </a:r>
          </a:p>
          <a:p>
            <a:pPr marL="457200" lvl="1" indent="0">
              <a:buNone/>
            </a:pPr>
            <a:endParaRPr lang="en-US" altLang="en-US" dirty="0">
              <a:latin typeface="Open Sans" pitchFamily="-104" charset="0"/>
              <a:ea typeface="ＭＳ Ｐゴシック" panose="020B0600070205080204" pitchFamily="34" charset="-128"/>
            </a:endParaRPr>
          </a:p>
          <a:p>
            <a:r>
              <a:rPr lang="en-US" altLang="en-US" dirty="0">
                <a:latin typeface="Open Sans" pitchFamily="-104" charset="0"/>
                <a:ea typeface="ＭＳ Ｐゴシック" panose="020B0600070205080204" pitchFamily="34" charset="-128"/>
              </a:rPr>
              <a:t>Split Systems; Variable Refrigerant Flow or Volume</a:t>
            </a:r>
          </a:p>
          <a:p>
            <a:pPr lvl="1"/>
            <a:r>
              <a:rPr lang="en-US" altLang="en-US" sz="2100" dirty="0">
                <a:latin typeface="Open Sans" pitchFamily="-104" charset="0"/>
                <a:ea typeface="ＭＳ Ｐゴシック" panose="020B0600070205080204" pitchFamily="34" charset="-128"/>
              </a:rPr>
              <a:t>VRF / VRV Becoming more popular in zoned systems </a:t>
            </a:r>
          </a:p>
          <a:p>
            <a:pPr marL="457200" lvl="1" indent="0">
              <a:buNone/>
            </a:pPr>
            <a:endParaRPr lang="en-US" altLang="en-US" sz="2100" dirty="0">
              <a:latin typeface="Open Sans" pitchFamily="-104" charset="0"/>
              <a:ea typeface="ＭＳ Ｐゴシック" panose="020B0600070205080204" pitchFamily="34" charset="-128"/>
            </a:endParaRPr>
          </a:p>
          <a:p>
            <a:r>
              <a:rPr lang="en-US" altLang="en-US" dirty="0">
                <a:latin typeface="Open Sans" pitchFamily="-104" charset="0"/>
                <a:ea typeface="ＭＳ Ｐゴシック" panose="020B0600070205080204" pitchFamily="34" charset="-128"/>
              </a:rPr>
              <a:t>Water Source Heat Pumps</a:t>
            </a:r>
          </a:p>
          <a:p>
            <a:pPr lvl="1"/>
            <a:r>
              <a:rPr lang="en-US" altLang="en-US" sz="2100" dirty="0">
                <a:latin typeface="Open Sans" pitchFamily="-104" charset="0"/>
                <a:ea typeface="ＭＳ Ｐゴシック" panose="020B0600070205080204" pitchFamily="34" charset="-128"/>
              </a:rPr>
              <a:t>Small to Mid-Size Office Buildings</a:t>
            </a:r>
          </a:p>
          <a:p>
            <a:pPr marL="457200" lvl="1" indent="0">
              <a:buNone/>
            </a:pPr>
            <a:r>
              <a:rPr lang="en-US" altLang="en-US" sz="2000" dirty="0">
                <a:latin typeface="Open Sans" pitchFamily="-104" charset="0"/>
                <a:ea typeface="ＭＳ Ｐゴシック" panose="020B0600070205080204" pitchFamily="34" charset="-128"/>
              </a:rPr>
              <a:t> </a:t>
            </a:r>
          </a:p>
          <a:p>
            <a:r>
              <a:rPr lang="en-US" altLang="en-US" dirty="0">
                <a:latin typeface="Open Sans" pitchFamily="-104" charset="0"/>
                <a:ea typeface="ＭＳ Ｐゴシック" panose="020B0600070205080204" pitchFamily="34" charset="-128"/>
              </a:rPr>
              <a:t>Variable Air Volume (VAV)</a:t>
            </a:r>
          </a:p>
          <a:p>
            <a:pPr lvl="1"/>
            <a:r>
              <a:rPr lang="en-US" altLang="en-US" sz="2100" dirty="0">
                <a:latin typeface="Open Sans" pitchFamily="-104" charset="0"/>
                <a:ea typeface="ＭＳ Ｐゴシック" panose="020B0600070205080204" pitchFamily="34" charset="-128"/>
              </a:rPr>
              <a:t>Mid-Rise, Medium Office Buildings</a:t>
            </a:r>
          </a:p>
          <a:p>
            <a:pPr marL="457200" lvl="1" indent="0">
              <a:buNone/>
            </a:pPr>
            <a:endParaRPr lang="en-US" altLang="en-US" dirty="0">
              <a:latin typeface="Open Sans" pitchFamily="-104" charset="0"/>
              <a:ea typeface="ＭＳ Ｐゴシック" panose="020B0600070205080204" pitchFamily="34" charset="-128"/>
            </a:endParaRPr>
          </a:p>
          <a:p>
            <a:pPr eaLnBrk="1" hangingPunct="1"/>
            <a:r>
              <a:rPr lang="en-US" altLang="en-US" dirty="0">
                <a:latin typeface="Open Sans" pitchFamily="-104" charset="0"/>
                <a:ea typeface="ＭＳ Ｐゴシック" panose="020B0600070205080204" pitchFamily="34" charset="-128"/>
              </a:rPr>
              <a:t>Chilled Water / Boiler Plants</a:t>
            </a:r>
          </a:p>
          <a:p>
            <a:pPr lvl="1" eaLnBrk="1" hangingPunct="1"/>
            <a:r>
              <a:rPr lang="en-US" altLang="en-US" sz="2100" dirty="0">
                <a:latin typeface="Open Sans" pitchFamily="-104" charset="0"/>
                <a:ea typeface="ＭＳ Ｐゴシック" panose="020B0600070205080204" pitchFamily="34" charset="-128"/>
              </a:rPr>
              <a:t>Schools; Campuses, Hospitals, Large Office Buildings, Mixed-Use </a:t>
            </a:r>
          </a:p>
          <a:p>
            <a:pPr eaLnBrk="1" hangingPunct="1"/>
            <a:endParaRPr lang="en-US" altLang="en-US" sz="800" dirty="0">
              <a:latin typeface="Open Sans" pitchFamily="-104" charset="0"/>
              <a:ea typeface="ＭＳ Ｐゴシック" panose="020B0600070205080204" pitchFamily="34" charset="-128"/>
            </a:endParaRPr>
          </a:p>
          <a:p>
            <a:pPr eaLnBrk="1" hangingPunct="1"/>
            <a:endParaRPr lang="en-US" altLang="en-US" sz="800" dirty="0">
              <a:latin typeface="Open Sans" pitchFamily="-104" charset="0"/>
              <a:ea typeface="ＭＳ Ｐゴシック" panose="020B0600070205080204" pitchFamily="34" charset="-128"/>
            </a:endParaRPr>
          </a:p>
          <a:p>
            <a:pPr eaLnBrk="1" hangingPunct="1"/>
            <a:endParaRPr lang="en-US" altLang="en-US" sz="800" dirty="0">
              <a:latin typeface="Open Sans" pitchFamily="-104" charset="0"/>
              <a:ea typeface="ＭＳ Ｐゴシック" panose="020B0600070205080204" pitchFamily="34" charset="-128"/>
            </a:endParaRPr>
          </a:p>
          <a:p>
            <a:pPr eaLnBrk="1" hangingPunct="1"/>
            <a:endParaRPr lang="en-US" altLang="en-US" sz="800" dirty="0">
              <a:latin typeface="Open Sans" pitchFamily="-104" charset="0"/>
              <a:ea typeface="ＭＳ Ｐゴシック" panose="020B0600070205080204" pitchFamily="34" charset="-128"/>
            </a:endParaRPr>
          </a:p>
          <a:p>
            <a:pPr marL="0" indent="0">
              <a:buNone/>
            </a:pPr>
            <a:r>
              <a:rPr lang="en-US" altLang="en-US" sz="4800" b="1" dirty="0">
                <a:solidFill>
                  <a:srgbClr val="0070C0"/>
                </a:solidFill>
                <a:latin typeface="Open Sans" pitchFamily="-104" charset="0"/>
                <a:ea typeface="ＭＳ Ｐゴシック" panose="020B0600070205080204" pitchFamily="34" charset="-128"/>
              </a:rPr>
              <a:t>                     </a:t>
            </a:r>
            <a:endParaRPr lang="en-US" altLang="en-US" sz="4800" b="1" dirty="0">
              <a:solidFill>
                <a:srgbClr val="F76122"/>
              </a:solidFill>
              <a:latin typeface="Open Sans" pitchFamily="-104" charset="0"/>
              <a:ea typeface="ＭＳ Ｐゴシック" panose="020B0600070205080204" pitchFamily="34" charset="-128"/>
            </a:endParaRPr>
          </a:p>
        </p:txBody>
      </p:sp>
    </p:spTree>
    <p:extLst>
      <p:ext uri="{BB962C8B-B14F-4D97-AF65-F5344CB8AC3E}">
        <p14:creationId xmlns:p14="http://schemas.microsoft.com/office/powerpoint/2010/main" val="379738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 calcmode="lin" valueType="num">
                                      <p:cBhvr additive="base">
                                        <p:cTn id="17"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 calcmode="lin" valueType="num">
                                      <p:cBhvr additive="base">
                                        <p:cTn id="2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anim calcmode="lin" valueType="num">
                                      <p:cBhvr additive="base">
                                        <p:cTn id="27"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anim calcmode="lin" valueType="num">
                                      <p:cBhvr additive="base">
                                        <p:cTn id="31"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9" end="9"/>
                                            </p:txEl>
                                          </p:spTgt>
                                        </p:tgtEl>
                                        <p:attrNameLst>
                                          <p:attrName>style.visibility</p:attrName>
                                        </p:attrNameLst>
                                      </p:cBhvr>
                                      <p:to>
                                        <p:strVal val="visible"/>
                                      </p:to>
                                    </p:set>
                                    <p:anim calcmode="lin" valueType="num">
                                      <p:cBhvr additive="base">
                                        <p:cTn id="37"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267">
                                            <p:txEl>
                                              <p:pRg st="10" end="10"/>
                                            </p:txEl>
                                          </p:spTgt>
                                        </p:tgtEl>
                                        <p:attrNameLst>
                                          <p:attrName>style.visibility</p:attrName>
                                        </p:attrNameLst>
                                      </p:cBhvr>
                                      <p:to>
                                        <p:strVal val="visible"/>
                                      </p:to>
                                    </p:set>
                                    <p:anim calcmode="lin" valueType="num">
                                      <p:cBhvr additive="base">
                                        <p:cTn id="41"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267">
                                            <p:txEl>
                                              <p:pRg st="12" end="12"/>
                                            </p:txEl>
                                          </p:spTgt>
                                        </p:tgtEl>
                                        <p:attrNameLst>
                                          <p:attrName>style.visibility</p:attrName>
                                        </p:attrNameLst>
                                      </p:cBhvr>
                                      <p:to>
                                        <p:strVal val="visible"/>
                                      </p:to>
                                    </p:set>
                                    <p:anim calcmode="lin" valueType="num">
                                      <p:cBhvr additive="base">
                                        <p:cTn id="47" dur="500" fill="hold"/>
                                        <p:tgtEl>
                                          <p:spTgt spid="11267">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267">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267">
                                            <p:txEl>
                                              <p:pRg st="13" end="13"/>
                                            </p:txEl>
                                          </p:spTgt>
                                        </p:tgtEl>
                                        <p:attrNameLst>
                                          <p:attrName>style.visibility</p:attrName>
                                        </p:attrNameLst>
                                      </p:cBhvr>
                                      <p:to>
                                        <p:strVal val="visible"/>
                                      </p:to>
                                    </p:set>
                                    <p:anim calcmode="lin" valueType="num">
                                      <p:cBhvr additive="base">
                                        <p:cTn id="51" dur="500" fill="hold"/>
                                        <p:tgtEl>
                                          <p:spTgt spid="11267">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DC75864-DFAF-4EF3-A83D-EEBC903DBAD0}"/>
              </a:ext>
            </a:extLst>
          </p:cNvPr>
          <p:cNvPicPr>
            <a:picLocks noGrp="1" noChangeAspect="1"/>
          </p:cNvPicPr>
          <p:nvPr>
            <p:ph sz="half" idx="2"/>
          </p:nvPr>
        </p:nvPicPr>
        <p:blipFill>
          <a:blip r:embed="rId3"/>
          <a:stretch>
            <a:fillRect/>
          </a:stretch>
        </p:blipFill>
        <p:spPr>
          <a:xfrm>
            <a:off x="6324580" y="1825625"/>
            <a:ext cx="1577291" cy="1483043"/>
          </a:xfrm>
          <a:prstGeom prst="rect">
            <a:avLst/>
          </a:prstGeom>
        </p:spPr>
      </p:pic>
      <p:sp>
        <p:nvSpPr>
          <p:cNvPr id="2" name="Content Placeholder 1"/>
          <p:cNvSpPr>
            <a:spLocks noGrp="1"/>
          </p:cNvSpPr>
          <p:nvPr>
            <p:ph sz="half" idx="1"/>
          </p:nvPr>
        </p:nvSpPr>
        <p:spPr>
          <a:xfrm>
            <a:off x="961534" y="1825625"/>
            <a:ext cx="5363046" cy="4351338"/>
          </a:xfrm>
        </p:spPr>
        <p:txBody>
          <a:bodyPr>
            <a:normAutofit/>
          </a:bodyPr>
          <a:lstStyle/>
          <a:p>
            <a:r>
              <a:rPr lang="en-US" dirty="0"/>
              <a:t>In the beginning there were Simple Thermostats</a:t>
            </a:r>
          </a:p>
          <a:p>
            <a:pPr lvl="1"/>
            <a:r>
              <a:rPr lang="en-US" dirty="0"/>
              <a:t>Requires a physical presence at each component to diagnose issues.  </a:t>
            </a:r>
          </a:p>
          <a:p>
            <a:pPr lvl="1"/>
            <a:r>
              <a:rPr lang="en-US" b="1" dirty="0">
                <a:solidFill>
                  <a:schemeClr val="accent5"/>
                </a:solidFill>
              </a:rPr>
              <a:t>A lot of footsteps! </a:t>
            </a:r>
          </a:p>
          <a:p>
            <a:pPr lvl="1"/>
            <a:endParaRPr lang="en-US" sz="800" dirty="0"/>
          </a:p>
          <a:p>
            <a:r>
              <a:rPr lang="en-US" dirty="0"/>
              <a:t>Then came Pneumatics</a:t>
            </a:r>
          </a:p>
          <a:p>
            <a:pPr lvl="1"/>
            <a:r>
              <a:rPr lang="en-US" dirty="0"/>
              <a:t>Central panel analytics was the start of connected systems.</a:t>
            </a:r>
          </a:p>
          <a:p>
            <a:pPr lvl="1"/>
            <a:r>
              <a:rPr lang="en-US" b="1" dirty="0">
                <a:solidFill>
                  <a:schemeClr val="accent5"/>
                </a:solidFill>
              </a:rPr>
              <a:t>A little more brainpower…                           	A few less footsteps!!</a:t>
            </a:r>
          </a:p>
          <a:p>
            <a:endParaRPr lang="en-US" dirty="0"/>
          </a:p>
          <a:p>
            <a:pPr marL="0" indent="0">
              <a:buNone/>
            </a:pPr>
            <a:endParaRPr lang="en-US" dirty="0"/>
          </a:p>
        </p:txBody>
      </p:sp>
      <p:sp>
        <p:nvSpPr>
          <p:cNvPr id="3" name="Title 2"/>
          <p:cNvSpPr>
            <a:spLocks noGrp="1"/>
          </p:cNvSpPr>
          <p:nvPr>
            <p:ph type="title"/>
          </p:nvPr>
        </p:nvSpPr>
        <p:spPr>
          <a:xfrm>
            <a:off x="2162631" y="339495"/>
            <a:ext cx="9449587" cy="1325563"/>
          </a:xfrm>
        </p:spPr>
        <p:txBody>
          <a:bodyPr>
            <a:normAutofit fontScale="90000"/>
          </a:bodyPr>
          <a:lstStyle/>
          <a:p>
            <a:r>
              <a:rPr lang="en-US" sz="3600" dirty="0"/>
              <a:t>Stepping Stones </a:t>
            </a:r>
            <a:br>
              <a:rPr lang="en-US" sz="3600" dirty="0"/>
            </a:br>
            <a:r>
              <a:rPr lang="en-US" sz="4000" dirty="0"/>
              <a:t>The Evolution of Temperature Control Systems</a:t>
            </a:r>
          </a:p>
        </p:txBody>
      </p:sp>
      <p:pic>
        <p:nvPicPr>
          <p:cNvPr id="8" name="Picture 7">
            <a:extLst>
              <a:ext uri="{FF2B5EF4-FFF2-40B4-BE49-F238E27FC236}">
                <a16:creationId xmlns:a16="http://schemas.microsoft.com/office/drawing/2014/main" xmlns="" id="{A697F730-7F09-4773-9279-8B6D66D98E17}"/>
              </a:ext>
            </a:extLst>
          </p:cNvPr>
          <p:cNvPicPr>
            <a:picLocks noChangeAspect="1"/>
          </p:cNvPicPr>
          <p:nvPr/>
        </p:nvPicPr>
        <p:blipFill>
          <a:blip r:embed="rId4"/>
          <a:stretch>
            <a:fillRect/>
          </a:stretch>
        </p:blipFill>
        <p:spPr>
          <a:xfrm>
            <a:off x="8619701" y="3004037"/>
            <a:ext cx="2734100" cy="3377909"/>
          </a:xfrm>
          <a:prstGeom prst="rect">
            <a:avLst/>
          </a:prstGeom>
        </p:spPr>
      </p:pic>
      <p:pic>
        <p:nvPicPr>
          <p:cNvPr id="9" name="Picture 8">
            <a:extLst>
              <a:ext uri="{FF2B5EF4-FFF2-40B4-BE49-F238E27FC236}">
                <a16:creationId xmlns:a16="http://schemas.microsoft.com/office/drawing/2014/main" xmlns="" id="{1CBDEDFF-49FA-4982-946B-C2B558CD5BAB}"/>
              </a:ext>
            </a:extLst>
          </p:cNvPr>
          <p:cNvPicPr>
            <a:picLocks noChangeAspect="1"/>
          </p:cNvPicPr>
          <p:nvPr/>
        </p:nvPicPr>
        <p:blipFill>
          <a:blip r:embed="rId5"/>
          <a:stretch>
            <a:fillRect/>
          </a:stretch>
        </p:blipFill>
        <p:spPr>
          <a:xfrm>
            <a:off x="6324580" y="3772094"/>
            <a:ext cx="2295121" cy="2166793"/>
          </a:xfrm>
          <a:prstGeom prst="rect">
            <a:avLst/>
          </a:prstGeom>
        </p:spPr>
      </p:pic>
    </p:spTree>
    <p:extLst>
      <p:ext uri="{BB962C8B-B14F-4D97-AF65-F5344CB8AC3E}">
        <p14:creationId xmlns:p14="http://schemas.microsoft.com/office/powerpoint/2010/main" val="61278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048A3D0-7DE2-46B4-848F-9A261662EB94}"/>
              </a:ext>
            </a:extLst>
          </p:cNvPr>
          <p:cNvPicPr>
            <a:picLocks noGrp="1" noChangeAspect="1"/>
          </p:cNvPicPr>
          <p:nvPr>
            <p:ph sz="half" idx="2"/>
          </p:nvPr>
        </p:nvPicPr>
        <p:blipFill>
          <a:blip r:embed="rId3"/>
          <a:stretch>
            <a:fillRect/>
          </a:stretch>
        </p:blipFill>
        <p:spPr>
          <a:xfrm>
            <a:off x="6787763" y="2123800"/>
            <a:ext cx="5248523" cy="3054487"/>
          </a:xfrm>
          <a:prstGeom prst="rect">
            <a:avLst/>
          </a:prstGeom>
        </p:spPr>
      </p:pic>
      <p:sp>
        <p:nvSpPr>
          <p:cNvPr id="2" name="Content Placeholder 1"/>
          <p:cNvSpPr>
            <a:spLocks noGrp="1"/>
          </p:cNvSpPr>
          <p:nvPr>
            <p:ph sz="half" idx="1"/>
          </p:nvPr>
        </p:nvSpPr>
        <p:spPr>
          <a:xfrm>
            <a:off x="1027522" y="1825625"/>
            <a:ext cx="5680729" cy="4351338"/>
          </a:xfrm>
        </p:spPr>
        <p:txBody>
          <a:bodyPr>
            <a:normAutofit lnSpcReduction="10000"/>
          </a:bodyPr>
          <a:lstStyle/>
          <a:p>
            <a:r>
              <a:rPr lang="en-US" dirty="0"/>
              <a:t>Direct Digital Controls (DDC) introduced the single workstation or “Front End”</a:t>
            </a:r>
          </a:p>
          <a:p>
            <a:endParaRPr lang="en-US" sz="800" dirty="0"/>
          </a:p>
          <a:p>
            <a:r>
              <a:rPr lang="en-US" dirty="0"/>
              <a:t>Quite often pneumatic systems are incorporated into DDC systems</a:t>
            </a:r>
          </a:p>
          <a:p>
            <a:endParaRPr lang="en-US" sz="800" dirty="0"/>
          </a:p>
          <a:p>
            <a:r>
              <a:rPr lang="en-US" dirty="0"/>
              <a:t>Provides a place for engineers and technicians to collect data and perform basic troubleshooting</a:t>
            </a:r>
          </a:p>
          <a:p>
            <a:endParaRPr lang="en-US" sz="900" dirty="0"/>
          </a:p>
          <a:p>
            <a:r>
              <a:rPr lang="en-US" b="1" dirty="0">
                <a:solidFill>
                  <a:schemeClr val="accent5"/>
                </a:solidFill>
              </a:rPr>
              <a:t>A lot more brainpower…                                    	A lot less footsteps! </a:t>
            </a:r>
          </a:p>
          <a:p>
            <a:endParaRPr lang="en-US" dirty="0"/>
          </a:p>
          <a:p>
            <a:pPr marL="0" indent="0">
              <a:buNone/>
            </a:pPr>
            <a:endParaRPr lang="en-US" dirty="0"/>
          </a:p>
        </p:txBody>
      </p:sp>
      <p:sp>
        <p:nvSpPr>
          <p:cNvPr id="3" name="Title 2"/>
          <p:cNvSpPr>
            <a:spLocks noGrp="1"/>
          </p:cNvSpPr>
          <p:nvPr>
            <p:ph type="title"/>
          </p:nvPr>
        </p:nvSpPr>
        <p:spPr>
          <a:xfrm>
            <a:off x="2196548" y="324333"/>
            <a:ext cx="9611138" cy="1355380"/>
          </a:xfrm>
        </p:spPr>
        <p:txBody>
          <a:bodyPr>
            <a:normAutofit fontScale="90000"/>
          </a:bodyPr>
          <a:lstStyle/>
          <a:p>
            <a:r>
              <a:rPr lang="en-US" sz="3600" dirty="0"/>
              <a:t>Stepping Stones </a:t>
            </a:r>
            <a:r>
              <a:rPr lang="en-US" sz="4000" dirty="0"/>
              <a:t/>
            </a:r>
            <a:br>
              <a:rPr lang="en-US" sz="4000" dirty="0"/>
            </a:br>
            <a:r>
              <a:rPr lang="en-US" sz="4000" dirty="0"/>
              <a:t>The Evolution of Temperature Control Systems</a:t>
            </a:r>
          </a:p>
        </p:txBody>
      </p:sp>
    </p:spTree>
    <p:extLst>
      <p:ext uri="{BB962C8B-B14F-4D97-AF65-F5344CB8AC3E}">
        <p14:creationId xmlns:p14="http://schemas.microsoft.com/office/powerpoint/2010/main" val="265348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E478A1E-9896-410A-A6F4-AA285330A495}"/>
              </a:ext>
            </a:extLst>
          </p:cNvPr>
          <p:cNvPicPr>
            <a:picLocks noGrp="1" noChangeAspect="1"/>
          </p:cNvPicPr>
          <p:nvPr>
            <p:ph sz="half" idx="2"/>
          </p:nvPr>
        </p:nvPicPr>
        <p:blipFill>
          <a:blip r:embed="rId3"/>
          <a:stretch>
            <a:fillRect/>
          </a:stretch>
        </p:blipFill>
        <p:spPr>
          <a:xfrm>
            <a:off x="7822095" y="2104534"/>
            <a:ext cx="3541645" cy="2648932"/>
          </a:xfrm>
          <a:prstGeom prst="rect">
            <a:avLst/>
          </a:prstGeom>
        </p:spPr>
      </p:pic>
      <p:sp>
        <p:nvSpPr>
          <p:cNvPr id="2" name="Content Placeholder 1"/>
          <p:cNvSpPr>
            <a:spLocks noGrp="1"/>
          </p:cNvSpPr>
          <p:nvPr>
            <p:ph sz="half" idx="1"/>
          </p:nvPr>
        </p:nvSpPr>
        <p:spPr>
          <a:xfrm>
            <a:off x="1569700" y="1690690"/>
            <a:ext cx="5397630" cy="3567109"/>
          </a:xfrm>
        </p:spPr>
        <p:txBody>
          <a:bodyPr>
            <a:normAutofit/>
          </a:bodyPr>
          <a:lstStyle/>
          <a:p>
            <a:r>
              <a:rPr lang="en-US" dirty="0"/>
              <a:t>Web-based and mobile apps</a:t>
            </a:r>
          </a:p>
          <a:p>
            <a:pPr lvl="1"/>
            <a:r>
              <a:rPr lang="en-US" dirty="0"/>
              <a:t>Brings data to you through internet devices, laptop, iPhone, etc.</a:t>
            </a:r>
          </a:p>
          <a:p>
            <a:pPr lvl="1"/>
            <a:endParaRPr lang="en-US" sz="800" dirty="0"/>
          </a:p>
          <a:p>
            <a:pPr lvl="1"/>
            <a:r>
              <a:rPr lang="en-US" dirty="0"/>
              <a:t>Can provide advanced fault detection and diagnostics (AFDD)</a:t>
            </a:r>
          </a:p>
          <a:p>
            <a:pPr lvl="1"/>
            <a:endParaRPr lang="en-US" sz="900" dirty="0"/>
          </a:p>
          <a:p>
            <a:pPr lvl="1"/>
            <a:r>
              <a:rPr lang="en-US" dirty="0"/>
              <a:t>Connected systems through the Internet of Things ( IoT )</a:t>
            </a:r>
          </a:p>
          <a:p>
            <a:pPr marL="0" indent="0">
              <a:buNone/>
            </a:pPr>
            <a:endParaRPr lang="en-US" dirty="0"/>
          </a:p>
          <a:p>
            <a:endParaRPr lang="en-US" dirty="0"/>
          </a:p>
          <a:p>
            <a:pPr marL="0" indent="0">
              <a:buNone/>
            </a:pPr>
            <a:endParaRPr lang="en-US" dirty="0"/>
          </a:p>
        </p:txBody>
      </p:sp>
      <p:sp>
        <p:nvSpPr>
          <p:cNvPr id="3" name="Title 2"/>
          <p:cNvSpPr>
            <a:spLocks noGrp="1"/>
          </p:cNvSpPr>
          <p:nvPr>
            <p:ph type="title"/>
          </p:nvPr>
        </p:nvSpPr>
        <p:spPr>
          <a:xfrm>
            <a:off x="2140806" y="365127"/>
            <a:ext cx="9653047" cy="1325563"/>
          </a:xfrm>
        </p:spPr>
        <p:txBody>
          <a:bodyPr>
            <a:normAutofit fontScale="90000"/>
          </a:bodyPr>
          <a:lstStyle/>
          <a:p>
            <a:r>
              <a:rPr lang="en-US" sz="3600" dirty="0"/>
              <a:t>Stepping Stones </a:t>
            </a:r>
            <a:br>
              <a:rPr lang="en-US" sz="3600" dirty="0"/>
            </a:br>
            <a:r>
              <a:rPr lang="en-US" sz="4000" dirty="0"/>
              <a:t>The Evolution of Temperature Control Systems</a:t>
            </a:r>
          </a:p>
        </p:txBody>
      </p:sp>
      <p:sp>
        <p:nvSpPr>
          <p:cNvPr id="6" name="Rectangle 5">
            <a:extLst>
              <a:ext uri="{FF2B5EF4-FFF2-40B4-BE49-F238E27FC236}">
                <a16:creationId xmlns:a16="http://schemas.microsoft.com/office/drawing/2014/main" xmlns="" id="{A31BAB31-39EC-4FF2-A16E-7799F011F8D7}"/>
              </a:ext>
            </a:extLst>
          </p:cNvPr>
          <p:cNvSpPr/>
          <p:nvPr/>
        </p:nvSpPr>
        <p:spPr>
          <a:xfrm>
            <a:off x="1894788" y="5465484"/>
            <a:ext cx="9468952" cy="707886"/>
          </a:xfrm>
          <a:prstGeom prst="rect">
            <a:avLst/>
          </a:prstGeom>
        </p:spPr>
        <p:txBody>
          <a:bodyPr wrap="square">
            <a:spAutoFit/>
          </a:bodyPr>
          <a:lstStyle/>
          <a:p>
            <a:pPr algn="ctr"/>
            <a:r>
              <a:rPr lang="en-US" sz="4000" b="1" i="1" dirty="0">
                <a:solidFill>
                  <a:srgbClr val="0070C0"/>
                </a:solidFill>
              </a:rPr>
              <a:t>Use Your Brain…  Save Your Feet!  </a:t>
            </a:r>
          </a:p>
        </p:txBody>
      </p:sp>
    </p:spTree>
    <p:extLst>
      <p:ext uri="{BB962C8B-B14F-4D97-AF65-F5344CB8AC3E}">
        <p14:creationId xmlns:p14="http://schemas.microsoft.com/office/powerpoint/2010/main" val="283250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down)">
                                      <p:cBhvr>
                                        <p:cTn id="29" dur="580">
                                          <p:stCondLst>
                                            <p:cond delay="0"/>
                                          </p:stCondLst>
                                        </p:cTn>
                                        <p:tgtEl>
                                          <p:spTgt spid="6">
                                            <p:txEl>
                                              <p:pRg st="0" end="0"/>
                                            </p:txEl>
                                          </p:spTgt>
                                        </p:tgtEl>
                                      </p:cBhvr>
                                    </p:animEffect>
                                    <p:anim calcmode="lin" valueType="num">
                                      <p:cBhvr>
                                        <p:cTn id="3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xEl>
                                              <p:pRg st="0" end="0"/>
                                            </p:txEl>
                                          </p:spTgt>
                                        </p:tgtEl>
                                      </p:cBhvr>
                                      <p:to x="100000" y="60000"/>
                                    </p:animScale>
                                    <p:animScale>
                                      <p:cBhvr>
                                        <p:cTn id="36" dur="166" decel="50000">
                                          <p:stCondLst>
                                            <p:cond delay="676"/>
                                          </p:stCondLst>
                                        </p:cTn>
                                        <p:tgtEl>
                                          <p:spTgt spid="6">
                                            <p:txEl>
                                              <p:pRg st="0" end="0"/>
                                            </p:txEl>
                                          </p:spTgt>
                                        </p:tgtEl>
                                      </p:cBhvr>
                                      <p:to x="100000" y="100000"/>
                                    </p:animScale>
                                    <p:animScale>
                                      <p:cBhvr>
                                        <p:cTn id="37" dur="26">
                                          <p:stCondLst>
                                            <p:cond delay="1312"/>
                                          </p:stCondLst>
                                        </p:cTn>
                                        <p:tgtEl>
                                          <p:spTgt spid="6">
                                            <p:txEl>
                                              <p:pRg st="0" end="0"/>
                                            </p:txEl>
                                          </p:spTgt>
                                        </p:tgtEl>
                                      </p:cBhvr>
                                      <p:to x="100000" y="80000"/>
                                    </p:animScale>
                                    <p:animScale>
                                      <p:cBhvr>
                                        <p:cTn id="38" dur="166" decel="50000">
                                          <p:stCondLst>
                                            <p:cond delay="1338"/>
                                          </p:stCondLst>
                                        </p:cTn>
                                        <p:tgtEl>
                                          <p:spTgt spid="6">
                                            <p:txEl>
                                              <p:pRg st="0" end="0"/>
                                            </p:txEl>
                                          </p:spTgt>
                                        </p:tgtEl>
                                      </p:cBhvr>
                                      <p:to x="100000" y="100000"/>
                                    </p:animScale>
                                    <p:animScale>
                                      <p:cBhvr>
                                        <p:cTn id="39" dur="26">
                                          <p:stCondLst>
                                            <p:cond delay="1642"/>
                                          </p:stCondLst>
                                        </p:cTn>
                                        <p:tgtEl>
                                          <p:spTgt spid="6">
                                            <p:txEl>
                                              <p:pRg st="0" end="0"/>
                                            </p:txEl>
                                          </p:spTgt>
                                        </p:tgtEl>
                                      </p:cBhvr>
                                      <p:to x="100000" y="90000"/>
                                    </p:animScale>
                                    <p:animScale>
                                      <p:cBhvr>
                                        <p:cTn id="40" dur="166" decel="50000">
                                          <p:stCondLst>
                                            <p:cond delay="1668"/>
                                          </p:stCondLst>
                                        </p:cTn>
                                        <p:tgtEl>
                                          <p:spTgt spid="6">
                                            <p:txEl>
                                              <p:pRg st="0" end="0"/>
                                            </p:txEl>
                                          </p:spTgt>
                                        </p:tgtEl>
                                      </p:cBhvr>
                                      <p:to x="100000" y="100000"/>
                                    </p:animScale>
                                    <p:animScale>
                                      <p:cBhvr>
                                        <p:cTn id="41" dur="26">
                                          <p:stCondLst>
                                            <p:cond delay="1808"/>
                                          </p:stCondLst>
                                        </p:cTn>
                                        <p:tgtEl>
                                          <p:spTgt spid="6">
                                            <p:txEl>
                                              <p:pRg st="0" end="0"/>
                                            </p:txEl>
                                          </p:spTgt>
                                        </p:tgtEl>
                                      </p:cBhvr>
                                      <p:to x="100000" y="95000"/>
                                    </p:animScale>
                                    <p:animScale>
                                      <p:cBhvr>
                                        <p:cTn id="42"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DC82062-DE92-401D-8181-3968ADC78FCB}"/>
              </a:ext>
            </a:extLst>
          </p:cNvPr>
          <p:cNvSpPr>
            <a:spLocks noGrp="1"/>
          </p:cNvSpPr>
          <p:nvPr>
            <p:ph sz="half" idx="1"/>
          </p:nvPr>
        </p:nvSpPr>
        <p:spPr>
          <a:xfrm>
            <a:off x="1850336" y="1836828"/>
            <a:ext cx="4245664" cy="4017320"/>
          </a:xfrm>
        </p:spPr>
        <p:txBody>
          <a:bodyPr>
            <a:normAutofit fontScale="40000" lnSpcReduction="20000"/>
          </a:bodyPr>
          <a:lstStyle/>
          <a:p>
            <a:r>
              <a:rPr lang="en-US" sz="6000" dirty="0"/>
              <a:t>2000 Steps / Mile</a:t>
            </a:r>
          </a:p>
          <a:p>
            <a:pPr marL="0" indent="0">
              <a:buNone/>
            </a:pPr>
            <a:endParaRPr lang="en-US" sz="6000" dirty="0"/>
          </a:p>
          <a:p>
            <a:r>
              <a:rPr lang="en-US" sz="6000" dirty="0"/>
              <a:t>Average Pace: 3 MPH </a:t>
            </a:r>
          </a:p>
          <a:p>
            <a:pPr lvl="1"/>
            <a:endParaRPr lang="en-US" sz="6000" dirty="0"/>
          </a:p>
          <a:p>
            <a:r>
              <a:rPr lang="en-US" sz="6000" dirty="0"/>
              <a:t>20 Minutes / Mile</a:t>
            </a:r>
          </a:p>
          <a:p>
            <a:endParaRPr lang="en-US" sz="6000" dirty="0"/>
          </a:p>
          <a:p>
            <a:r>
              <a:rPr lang="en-US" sz="6000" dirty="0"/>
              <a:t>100 Steps / Minute</a:t>
            </a:r>
          </a:p>
          <a:p>
            <a:endParaRPr lang="en-US" sz="5100" dirty="0"/>
          </a:p>
          <a:p>
            <a:pPr marL="0" indent="0">
              <a:buNone/>
            </a:pPr>
            <a:endParaRPr lang="en-US" sz="5100" dirty="0"/>
          </a:p>
          <a:p>
            <a:r>
              <a:rPr lang="en-US" sz="6000" b="1" dirty="0"/>
              <a:t>What’s Your Track Record?</a:t>
            </a:r>
          </a:p>
          <a:p>
            <a:pPr lvl="1"/>
            <a:endParaRPr lang="en-US" dirty="0"/>
          </a:p>
          <a:p>
            <a:pPr lvl="1"/>
            <a:endParaRPr lang="en-US" dirty="0"/>
          </a:p>
          <a:p>
            <a:pPr marL="457200" lvl="1" indent="0">
              <a:buNone/>
            </a:pPr>
            <a:r>
              <a:rPr lang="en-US" dirty="0"/>
              <a:t> </a:t>
            </a:r>
          </a:p>
        </p:txBody>
      </p:sp>
      <p:sp>
        <p:nvSpPr>
          <p:cNvPr id="4" name="Title 3">
            <a:extLst>
              <a:ext uri="{FF2B5EF4-FFF2-40B4-BE49-F238E27FC236}">
                <a16:creationId xmlns:a16="http://schemas.microsoft.com/office/drawing/2014/main" xmlns="" id="{F2875AE1-6FAF-4294-B083-1D3D84C57FB5}"/>
              </a:ext>
            </a:extLst>
          </p:cNvPr>
          <p:cNvSpPr>
            <a:spLocks noGrp="1"/>
          </p:cNvSpPr>
          <p:nvPr>
            <p:ph type="title"/>
          </p:nvPr>
        </p:nvSpPr>
        <p:spPr/>
        <p:txBody>
          <a:bodyPr/>
          <a:lstStyle/>
          <a:p>
            <a:r>
              <a:rPr lang="en-US" dirty="0"/>
              <a:t>One Step at a Time…</a:t>
            </a:r>
          </a:p>
        </p:txBody>
      </p:sp>
      <p:pic>
        <p:nvPicPr>
          <p:cNvPr id="9" name="Content Placeholder 8">
            <a:extLst>
              <a:ext uri="{FF2B5EF4-FFF2-40B4-BE49-F238E27FC236}">
                <a16:creationId xmlns:a16="http://schemas.microsoft.com/office/drawing/2014/main" xmlns="" id="{B2C3D114-D988-41F4-8D4D-C817693DEC13}"/>
              </a:ext>
            </a:extLst>
          </p:cNvPr>
          <p:cNvPicPr>
            <a:picLocks noGrp="1" noChangeAspect="1"/>
          </p:cNvPicPr>
          <p:nvPr>
            <p:ph sz="half" idx="2"/>
          </p:nvPr>
        </p:nvPicPr>
        <p:blipFill>
          <a:blip r:embed="rId3"/>
          <a:stretch>
            <a:fillRect/>
          </a:stretch>
        </p:blipFill>
        <p:spPr>
          <a:xfrm>
            <a:off x="6096000" y="1836828"/>
            <a:ext cx="5811077" cy="4017320"/>
          </a:xfrm>
          <a:prstGeom prst="rect">
            <a:avLst/>
          </a:prstGeom>
        </p:spPr>
      </p:pic>
    </p:spTree>
    <p:extLst>
      <p:ext uri="{BB962C8B-B14F-4D97-AF65-F5344CB8AC3E}">
        <p14:creationId xmlns:p14="http://schemas.microsoft.com/office/powerpoint/2010/main" val="20369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p:cTn id="27"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template" id="{30DBBF30-EDA2-4408-9702-3B0A8AED6F12}" vid="{0F128B79-39D4-4007-9EC6-E245A2CC9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0</TotalTime>
  <Words>2406</Words>
  <Application>Microsoft Office PowerPoint</Application>
  <PresentationFormat>Widescreen</PresentationFormat>
  <Paragraphs>531</Paragraphs>
  <Slides>38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Cambria</vt:lpstr>
      <vt:lpstr>Open Sans</vt:lpstr>
      <vt:lpstr>Wingdings</vt:lpstr>
      <vt:lpstr>Cloud skipper design template</vt:lpstr>
      <vt:lpstr>           How Building Automation Systems Can Help You           “Use Your Brain to Save Your Feet”</vt:lpstr>
      <vt:lpstr>Today’s Track…</vt:lpstr>
      <vt:lpstr>Foot Notes… </vt:lpstr>
      <vt:lpstr>Let me just…  “Wave My Magic Wand!”</vt:lpstr>
      <vt:lpstr>Footprints and Blueprints </vt:lpstr>
      <vt:lpstr>Stepping Stones  The Evolution of Temperature Control Systems</vt:lpstr>
      <vt:lpstr>Stepping Stones  The Evolution of Temperature Control Systems</vt:lpstr>
      <vt:lpstr>Stepping Stones  The Evolution of Temperature Control Systems</vt:lpstr>
      <vt:lpstr>One Step at a Time…</vt:lpstr>
      <vt:lpstr>How Are You Spending Your Time?…</vt:lpstr>
      <vt:lpstr>Take a Hike! </vt:lpstr>
      <vt:lpstr>Follow in our Footsteps</vt:lpstr>
      <vt:lpstr>Components of the BAS</vt:lpstr>
      <vt:lpstr>Controllers: Where HVAC Comes Alive!</vt:lpstr>
      <vt:lpstr>Sensors: Investigators for the BAS system</vt:lpstr>
      <vt:lpstr>Trends and Alarms</vt:lpstr>
      <vt:lpstr>Graphical User Interface (GUI)</vt:lpstr>
      <vt:lpstr>Stepping Up Your Game and                               Optimizing Your System!</vt:lpstr>
      <vt:lpstr>Stepping Up Your Game  Most Common Challenges</vt:lpstr>
      <vt:lpstr>Stepping Up Your Game   Scheduling – The #1 Game Changer</vt:lpstr>
      <vt:lpstr>Stepping Up Your Game   Air System Setpoint Adjustments</vt:lpstr>
      <vt:lpstr>Stepping Up Your Game Application of VFD’s</vt:lpstr>
      <vt:lpstr>Stepping Up Your Game Boiler Setpoint Adjustments</vt:lpstr>
      <vt:lpstr>Stepping Up Your Game   Condensing Boilers</vt:lpstr>
      <vt:lpstr>Stepping Up Your Game      Does this make “Cents?” (No - It makes Dollars!!)   </vt:lpstr>
      <vt:lpstr>Questions and Answers! </vt:lpstr>
      <vt:lpstr>System: VAV with Hot Water Reheat</vt:lpstr>
      <vt:lpstr>System: VAV with Hot Water Reheat</vt:lpstr>
      <vt:lpstr>System: Rooftop Package Unit</vt:lpstr>
      <vt:lpstr>System: Rooftop Package Unit</vt:lpstr>
      <vt:lpstr>System: Constant Volume AHU</vt:lpstr>
      <vt:lpstr>System: Constant Volume AHU</vt:lpstr>
      <vt:lpstr>System: Multiple RTUs</vt:lpstr>
      <vt:lpstr>System: Multiple RTUs</vt:lpstr>
      <vt:lpstr>System: Condensing Boiler</vt:lpstr>
      <vt:lpstr>System: Condensing Boiler</vt:lpstr>
      <vt:lpstr>Step up your game and optimize your system by:</vt:lpstr>
      <vt:lpstr>If All Else Fails…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2015-09-04T01:27:55Z</dcterms:created>
  <dcterms:modified xsi:type="dcterms:W3CDTF">2018-09-21T19:43:53Z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